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Source Code Pro Light"/>
      <p:regular r:id="rId30"/>
      <p:bold r:id="rId31"/>
    </p:embeddedFont>
    <p:embeddedFont>
      <p:font typeface="Roboto"/>
      <p:regular r:id="rId32"/>
      <p:bold r:id="rId33"/>
      <p:italic r:id="rId34"/>
      <p:boldItalic r:id="rId35"/>
    </p:embeddedFont>
    <p:embeddedFont>
      <p:font typeface="Amatic SC"/>
      <p:regular r:id="rId36"/>
      <p:bold r:id="rId37"/>
    </p:embeddedFont>
    <p:embeddedFont>
      <p:font typeface="Source Code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Light-bold.fntdata"/><Relationship Id="rId30" Type="http://schemas.openxmlformats.org/officeDocument/2006/relationships/font" Target="fonts/SourceCodeProLight-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AmaticSC-bold.fntdata"/><Relationship Id="rId14" Type="http://schemas.openxmlformats.org/officeDocument/2006/relationships/slide" Target="slides/slide9.xml"/><Relationship Id="rId36" Type="http://schemas.openxmlformats.org/officeDocument/2006/relationships/font" Target="fonts/AmaticSC-regular.fntdata"/><Relationship Id="rId17" Type="http://schemas.openxmlformats.org/officeDocument/2006/relationships/slide" Target="slides/slide12.xml"/><Relationship Id="rId39" Type="http://schemas.openxmlformats.org/officeDocument/2006/relationships/font" Target="fonts/SourceCodePro-bold.fntdata"/><Relationship Id="rId16" Type="http://schemas.openxmlformats.org/officeDocument/2006/relationships/slide" Target="slides/slide11.xml"/><Relationship Id="rId38" Type="http://schemas.openxmlformats.org/officeDocument/2006/relationships/font" Target="fonts/SourceCode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1260ad2e7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1260ad2e7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1260ad2e7_5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1260ad2e7_5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8babb70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8babb70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1260ad2e7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1260ad2e7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1260ad2e7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1260ad2e7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1260ad2e7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1260ad2e7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1260ad2e7_5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1260ad2e7_5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8babb70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8babb70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1260ad2e7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1260ad2e7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8babb70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8babb70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8babb70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8babb7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8babb709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8babb709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8babb709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8babb709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8babb709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8babb709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1260ad2e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1260ad2e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1260ad2e7_1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1260ad2e7_1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1260ad2e7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1260ad2e7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1260ad2e7_5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1260ad2e7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1260ad2e7_5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1260ad2e7_5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1260ad2e7_8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1260ad2e7_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1260ad2e7_5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1260ad2e7_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1260ad2e7_5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1260ad2e7_5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1260ad2e7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1260ad2e7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Kaseyturnt@protonmail.com" TargetMode="External"/><Relationship Id="rId4" Type="http://schemas.openxmlformats.org/officeDocument/2006/relationships/hyperlink" Target="mailto:Kaseyturnt@proton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Digital forensic investigation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by:Dominique Taylor,Yonah Meconen, Kesha Williams, Jakari Devine, Kirby Feseha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Evidence cont.</a:t>
            </a:r>
            <a:endParaRPr/>
          </a:p>
        </p:txBody>
      </p:sp>
      <p:sp>
        <p:nvSpPr>
          <p:cNvPr id="118" name="Google Shape;118;p22"/>
          <p:cNvSpPr txBox="1"/>
          <p:nvPr>
            <p:ph idx="1" type="body"/>
          </p:nvPr>
        </p:nvSpPr>
        <p:spPr>
          <a:xfrm>
            <a:off x="384500" y="1185000"/>
            <a:ext cx="71871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different documents, single line messages have been placed in large paragraphs. These all involve Kasey Turnt, who an email was recently sent to.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idx="1" type="body"/>
          </p:nvPr>
        </p:nvSpPr>
        <p:spPr>
          <a:xfrm>
            <a:off x="311700" y="413300"/>
            <a:ext cx="8520600" cy="3678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Marcel_8 1/8/2016</a:t>
            </a:r>
            <a:endParaRPr sz="1700"/>
          </a:p>
          <a:p>
            <a:pPr indent="-336550" lvl="1" marL="914400" rtl="0" algn="l">
              <a:spcBef>
                <a:spcPts val="0"/>
              </a:spcBef>
              <a:spcAft>
                <a:spcPts val="0"/>
              </a:spcAft>
              <a:buSzPts val="1700"/>
              <a:buChar char="○"/>
            </a:pPr>
            <a:r>
              <a:rPr lang="en" sz="1700"/>
              <a:t>To </a:t>
            </a:r>
            <a:r>
              <a:rPr lang="en" sz="1700" u="sng">
                <a:solidFill>
                  <a:schemeClr val="hlink"/>
                </a:solidFill>
                <a:hlinkClick r:id="rId3"/>
              </a:rPr>
              <a:t>Kaseyturnt@protonmail.com</a:t>
            </a:r>
            <a:r>
              <a:rPr lang="en" sz="1700"/>
              <a:t>- the time and place has been sent to you</a:t>
            </a:r>
            <a:endParaRPr sz="1700"/>
          </a:p>
          <a:p>
            <a:pPr indent="-336550" lvl="0" marL="457200" rtl="0" algn="l">
              <a:spcBef>
                <a:spcPts val="0"/>
              </a:spcBef>
              <a:spcAft>
                <a:spcPts val="0"/>
              </a:spcAft>
              <a:buSzPts val="1700"/>
              <a:buChar char="●"/>
            </a:pPr>
            <a:r>
              <a:rPr lang="en" sz="1700"/>
              <a:t>Proust_8 1/9/2016</a:t>
            </a:r>
            <a:endParaRPr sz="1700"/>
          </a:p>
          <a:p>
            <a:pPr indent="-336550" lvl="1" marL="914400" rtl="0" algn="l">
              <a:spcBef>
                <a:spcPts val="0"/>
              </a:spcBef>
              <a:spcAft>
                <a:spcPts val="0"/>
              </a:spcAft>
              <a:buSzPts val="1700"/>
              <a:buChar char="○"/>
            </a:pPr>
            <a:r>
              <a:rPr lang="en" sz="1700"/>
              <a:t>The dude is dead. Murdered. Au revoir Felicia - Kasey T.</a:t>
            </a:r>
            <a:endParaRPr sz="1700"/>
          </a:p>
          <a:p>
            <a:pPr indent="-336550" lvl="0" marL="457200" rtl="0" algn="l">
              <a:spcBef>
                <a:spcPts val="0"/>
              </a:spcBef>
              <a:spcAft>
                <a:spcPts val="0"/>
              </a:spcAft>
              <a:buSzPts val="1700"/>
              <a:buChar char="●"/>
            </a:pPr>
            <a:r>
              <a:rPr lang="en" sz="1700"/>
              <a:t>Marcel_10 8/9/2017</a:t>
            </a:r>
            <a:endParaRPr sz="1700"/>
          </a:p>
          <a:p>
            <a:pPr indent="-336550" lvl="1" marL="914400" rtl="0" algn="l">
              <a:spcBef>
                <a:spcPts val="0"/>
              </a:spcBef>
              <a:spcAft>
                <a:spcPts val="0"/>
              </a:spcAft>
              <a:buSzPts val="1700"/>
              <a:buChar char="○"/>
            </a:pPr>
            <a:r>
              <a:rPr lang="en" sz="1700" u="sng">
                <a:solidFill>
                  <a:schemeClr val="hlink"/>
                </a:solidFill>
                <a:hlinkClick r:id="rId4"/>
              </a:rPr>
              <a:t>Kaseyturnt@protonmail.com</a:t>
            </a:r>
            <a:r>
              <a:rPr lang="en" sz="1700"/>
              <a:t> - The time &amp; place has been sent</a:t>
            </a:r>
            <a:endParaRPr sz="1700"/>
          </a:p>
          <a:p>
            <a:pPr indent="-336550" lvl="0" marL="457200" rtl="0" algn="l">
              <a:spcBef>
                <a:spcPts val="0"/>
              </a:spcBef>
              <a:spcAft>
                <a:spcPts val="0"/>
              </a:spcAft>
              <a:buSzPts val="1700"/>
              <a:buChar char="●"/>
            </a:pPr>
            <a:r>
              <a:rPr lang="en" sz="1700"/>
              <a:t>Proust_10 8/13/17</a:t>
            </a:r>
            <a:endParaRPr sz="1700"/>
          </a:p>
          <a:p>
            <a:pPr indent="-336550" lvl="1" marL="914400" rtl="0" algn="l">
              <a:spcBef>
                <a:spcPts val="0"/>
              </a:spcBef>
              <a:spcAft>
                <a:spcPts val="0"/>
              </a:spcAft>
              <a:buSzPts val="1700"/>
              <a:buChar char="○"/>
            </a:pPr>
            <a:r>
              <a:rPr lang="en" sz="1700"/>
              <a:t>The murder took place last night. I made it look like an accident, as you requested. “La cible est morte.” - Kasey T.</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0" y="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Evidence</a:t>
            </a:r>
            <a:endParaRPr/>
          </a:p>
        </p:txBody>
      </p:sp>
      <p:sp>
        <p:nvSpPr>
          <p:cNvPr id="129" name="Google Shape;129;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30" name="Google Shape;130;p24"/>
          <p:cNvPicPr preferRelativeResize="0"/>
          <p:nvPr/>
        </p:nvPicPr>
        <p:blipFill>
          <a:blip r:embed="rId3">
            <a:alphaModFix/>
          </a:blip>
          <a:stretch>
            <a:fillRect/>
          </a:stretch>
        </p:blipFill>
        <p:spPr>
          <a:xfrm>
            <a:off x="-12" y="696250"/>
            <a:ext cx="4239187" cy="4405051"/>
          </a:xfrm>
          <a:prstGeom prst="rect">
            <a:avLst/>
          </a:prstGeom>
          <a:noFill/>
          <a:ln>
            <a:noFill/>
          </a:ln>
        </p:spPr>
      </p:pic>
      <p:pic>
        <p:nvPicPr>
          <p:cNvPr id="131" name="Google Shape;131;p24"/>
          <p:cNvPicPr preferRelativeResize="0"/>
          <p:nvPr/>
        </p:nvPicPr>
        <p:blipFill rotWithShape="1">
          <a:blip r:embed="rId4">
            <a:alphaModFix/>
          </a:blip>
          <a:srcRect b="14227" l="24043" r="25958" t="18117"/>
          <a:stretch/>
        </p:blipFill>
        <p:spPr>
          <a:xfrm>
            <a:off x="4260300" y="1289825"/>
            <a:ext cx="4572000" cy="3479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Metadata</a:t>
            </a:r>
            <a:endParaRPr/>
          </a:p>
        </p:txBody>
      </p:sp>
      <p:sp>
        <p:nvSpPr>
          <p:cNvPr id="137" name="Google Shape;137;p2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8" name="Google Shape;138;p25"/>
          <p:cNvPicPr preferRelativeResize="0"/>
          <p:nvPr/>
        </p:nvPicPr>
        <p:blipFill rotWithShape="1">
          <a:blip r:embed="rId3">
            <a:alphaModFix/>
          </a:blip>
          <a:srcRect b="8570" l="22291" r="27548" t="9341"/>
          <a:stretch/>
        </p:blipFill>
        <p:spPr>
          <a:xfrm>
            <a:off x="311700" y="920950"/>
            <a:ext cx="4586549" cy="4222549"/>
          </a:xfrm>
          <a:prstGeom prst="rect">
            <a:avLst/>
          </a:prstGeom>
          <a:noFill/>
          <a:ln>
            <a:noFill/>
          </a:ln>
        </p:spPr>
      </p:pic>
      <p:pic>
        <p:nvPicPr>
          <p:cNvPr id="139" name="Google Shape;139;p25"/>
          <p:cNvPicPr preferRelativeResize="0"/>
          <p:nvPr/>
        </p:nvPicPr>
        <p:blipFill>
          <a:blip r:embed="rId4">
            <a:alphaModFix/>
          </a:blip>
          <a:stretch>
            <a:fillRect/>
          </a:stretch>
        </p:blipFill>
        <p:spPr>
          <a:xfrm>
            <a:off x="5353033" y="58250"/>
            <a:ext cx="2864284"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Metadata (Cont.)</a:t>
            </a:r>
            <a:endParaRPr/>
          </a:p>
        </p:txBody>
      </p:sp>
      <p:sp>
        <p:nvSpPr>
          <p:cNvPr id="145" name="Google Shape;145;p2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6"/>
          <p:cNvPicPr preferRelativeResize="0"/>
          <p:nvPr/>
        </p:nvPicPr>
        <p:blipFill>
          <a:blip r:embed="rId3">
            <a:alphaModFix/>
          </a:blip>
          <a:stretch>
            <a:fillRect/>
          </a:stretch>
        </p:blipFill>
        <p:spPr>
          <a:xfrm>
            <a:off x="4816925" y="1228675"/>
            <a:ext cx="3320150" cy="3340200"/>
          </a:xfrm>
          <a:prstGeom prst="rect">
            <a:avLst/>
          </a:prstGeom>
          <a:noFill/>
          <a:ln>
            <a:noFill/>
          </a:ln>
        </p:spPr>
      </p:pic>
      <p:pic>
        <p:nvPicPr>
          <p:cNvPr id="147" name="Google Shape;147;p26"/>
          <p:cNvPicPr preferRelativeResize="0"/>
          <p:nvPr/>
        </p:nvPicPr>
        <p:blipFill>
          <a:blip r:embed="rId4">
            <a:alphaModFix/>
          </a:blip>
          <a:stretch>
            <a:fillRect/>
          </a:stretch>
        </p:blipFill>
        <p:spPr>
          <a:xfrm>
            <a:off x="311700" y="1228675"/>
            <a:ext cx="3169800" cy="334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l’avenir (In the future)</a:t>
            </a:r>
            <a:endParaRPr/>
          </a:p>
        </p:txBody>
      </p:sp>
      <p:sp>
        <p:nvSpPr>
          <p:cNvPr id="153" name="Google Shape;153;p27"/>
          <p:cNvSpPr txBox="1"/>
          <p:nvPr>
            <p:ph idx="1" type="body"/>
          </p:nvPr>
        </p:nvSpPr>
        <p:spPr>
          <a:xfrm>
            <a:off x="93300" y="1228675"/>
            <a:ext cx="3663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screenshots of a website called Doxbin</a:t>
            </a:r>
            <a:endParaRPr/>
          </a:p>
          <a:p>
            <a:pPr indent="-342900" lvl="0" marL="457200" rtl="0" algn="l">
              <a:spcBef>
                <a:spcPts val="0"/>
              </a:spcBef>
              <a:spcAft>
                <a:spcPts val="0"/>
              </a:spcAft>
              <a:buSzPts val="1800"/>
              <a:buChar char="●"/>
            </a:pPr>
            <a:r>
              <a:rPr lang="en"/>
              <a:t>It is a website that holds personally </a:t>
            </a:r>
            <a:r>
              <a:rPr lang="en"/>
              <a:t>identifiable</a:t>
            </a:r>
            <a:r>
              <a:rPr lang="en"/>
              <a:t> information</a:t>
            </a:r>
            <a:endParaRPr/>
          </a:p>
          <a:p>
            <a:pPr indent="-342900" lvl="0" marL="457200" rtl="0" algn="l">
              <a:spcBef>
                <a:spcPts val="0"/>
              </a:spcBef>
              <a:spcAft>
                <a:spcPts val="0"/>
              </a:spcAft>
              <a:buSzPts val="1800"/>
              <a:buChar char="●"/>
            </a:pPr>
            <a:r>
              <a:rPr lang="en"/>
              <a:t>This can show that the murderer is a contract killer</a:t>
            </a:r>
            <a:endParaRPr/>
          </a:p>
        </p:txBody>
      </p:sp>
      <p:pic>
        <p:nvPicPr>
          <p:cNvPr id="154" name="Google Shape;154;p27"/>
          <p:cNvPicPr preferRelativeResize="0"/>
          <p:nvPr/>
        </p:nvPicPr>
        <p:blipFill>
          <a:blip r:embed="rId3">
            <a:alphaModFix/>
          </a:blip>
          <a:stretch>
            <a:fillRect/>
          </a:stretch>
        </p:blipFill>
        <p:spPr>
          <a:xfrm>
            <a:off x="3756600" y="1228663"/>
            <a:ext cx="5409449" cy="3041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future cont.</a:t>
            </a:r>
            <a:endParaRPr/>
          </a:p>
        </p:txBody>
      </p:sp>
      <p:sp>
        <p:nvSpPr>
          <p:cNvPr id="160" name="Google Shape;160;p28"/>
          <p:cNvSpPr txBox="1"/>
          <p:nvPr>
            <p:ph idx="1" type="body"/>
          </p:nvPr>
        </p:nvSpPr>
        <p:spPr>
          <a:xfrm>
            <a:off x="311700" y="1228675"/>
            <a:ext cx="3459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1" name="Google Shape;161;p28"/>
          <p:cNvPicPr preferRelativeResize="0"/>
          <p:nvPr/>
        </p:nvPicPr>
        <p:blipFill>
          <a:blip r:embed="rId3">
            <a:alphaModFix/>
          </a:blip>
          <a:stretch>
            <a:fillRect/>
          </a:stretch>
        </p:blipFill>
        <p:spPr>
          <a:xfrm>
            <a:off x="0" y="1261000"/>
            <a:ext cx="6691901" cy="3762374"/>
          </a:xfrm>
          <a:prstGeom prst="rect">
            <a:avLst/>
          </a:prstGeom>
          <a:noFill/>
          <a:ln>
            <a:noFill/>
          </a:ln>
        </p:spPr>
      </p:pic>
      <p:pic>
        <p:nvPicPr>
          <p:cNvPr id="162" name="Google Shape;162;p28"/>
          <p:cNvPicPr preferRelativeResize="0"/>
          <p:nvPr/>
        </p:nvPicPr>
        <p:blipFill rotWithShape="1">
          <a:blip r:embed="rId4">
            <a:alphaModFix/>
          </a:blip>
          <a:srcRect b="3747" l="7165" r="33118" t="9911"/>
          <a:stretch/>
        </p:blipFill>
        <p:spPr>
          <a:xfrm>
            <a:off x="4194724" y="1093850"/>
            <a:ext cx="4949275" cy="4025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Investigations</a:t>
            </a:r>
            <a:endParaRPr/>
          </a:p>
        </p:txBody>
      </p:sp>
      <p:sp>
        <p:nvSpPr>
          <p:cNvPr id="168" name="Google Shape;168;p2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There are numerous steps and rules that need to be covered before starting an online investigation. Usually with online </a:t>
            </a:r>
            <a:r>
              <a:rPr lang="en"/>
              <a:t>investigation there are undercover agents which go into an organization to dismantle the whole operation by finding supporting evidence against the people in the organization.These undercover officers have certain surveillance techniques which makes them good at what they do.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Action Review</a:t>
            </a:r>
            <a:endParaRPr/>
          </a:p>
        </p:txBody>
      </p:sp>
      <p:sp>
        <p:nvSpPr>
          <p:cNvPr id="174" name="Google Shape;174;p3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Source Code Pro Light"/>
                <a:ea typeface="Source Code Pro Light"/>
                <a:cs typeface="Source Code Pro Light"/>
                <a:sym typeface="Source Code Pro Light"/>
              </a:rPr>
              <a:t> where everyone involved with the operation will review the positive and negative aspects of the operation. The AAR and any issues (if any) are documented in the comment section of the operational plan form. Then it is sent to the training lieutenant</a:t>
            </a:r>
            <a:endParaRPr>
              <a:latin typeface="Source Code Pro Light"/>
              <a:ea typeface="Source Code Pro Light"/>
              <a:cs typeface="Source Code Pro Light"/>
              <a:sym typeface="Source Code Pr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Cybercriminal tactics &amp; faults</a:t>
            </a:r>
            <a:endParaRPr/>
          </a:p>
        </p:txBody>
      </p:sp>
      <p:sp>
        <p:nvSpPr>
          <p:cNvPr id="180" name="Google Shape;180;p31"/>
          <p:cNvSpPr txBox="1"/>
          <p:nvPr>
            <p:ph idx="1" type="body"/>
          </p:nvPr>
        </p:nvSpPr>
        <p:spPr>
          <a:xfrm>
            <a:off x="273800" y="13725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Pieces of evidence that helps bring the investigation to a conclusion is always important. Evidence can come in many forms and support each other. The files given in this investigation was the primary source of evidence that gave answers as to what went on during the time of the “suicide”. Metadata is data that gives more information of other pieces of data. This is important to investigate as this could lead to stronger evidence.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Should A murder investigation be opened?</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Yes it should! Crucial </a:t>
            </a:r>
            <a:r>
              <a:rPr lang="en"/>
              <a:t>pieces</a:t>
            </a:r>
            <a:r>
              <a:rPr lang="en"/>
              <a:t> of evidence will provide the reasonings behind this decision.</a:t>
            </a:r>
            <a:endParaRPr/>
          </a:p>
          <a:p>
            <a:pPr indent="-342900" lvl="0" marL="457200" rtl="0" algn="l">
              <a:spcBef>
                <a:spcPts val="1600"/>
              </a:spcBef>
              <a:spcAft>
                <a:spcPts val="0"/>
              </a:spcAft>
              <a:buSzPts val="1800"/>
              <a:buChar char="●"/>
            </a:pPr>
            <a:r>
              <a:rPr lang="en"/>
              <a:t>Visual Evidence</a:t>
            </a:r>
            <a:endParaRPr/>
          </a:p>
          <a:p>
            <a:pPr indent="-342900" lvl="0" marL="457200" rtl="0" algn="l">
              <a:spcBef>
                <a:spcPts val="0"/>
              </a:spcBef>
              <a:spcAft>
                <a:spcPts val="0"/>
              </a:spcAft>
              <a:buSzPts val="1800"/>
              <a:buChar char="●"/>
            </a:pPr>
            <a:r>
              <a:rPr lang="en"/>
              <a:t>Explanations</a:t>
            </a:r>
            <a:endParaRPr/>
          </a:p>
          <a:p>
            <a:pPr indent="-342900" lvl="0" marL="457200" rtl="0" algn="l">
              <a:spcBef>
                <a:spcPts val="0"/>
              </a:spcBef>
              <a:spcAft>
                <a:spcPts val="0"/>
              </a:spcAft>
              <a:buSzPts val="1800"/>
              <a:buChar char="●"/>
            </a:pPr>
            <a:r>
              <a:rPr lang="en"/>
              <a:t>Timelines</a:t>
            </a:r>
            <a:r>
              <a:rPr lang="en"/>
              <a:t> </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64725" y="731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txBox="1"/>
          <p:nvPr>
            <p:ph idx="1" type="body"/>
          </p:nvPr>
        </p:nvSpPr>
        <p:spPr>
          <a:xfrm>
            <a:off x="311700" y="923700"/>
            <a:ext cx="8520600" cy="329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Criminals use different methods to decrease their chances of being detected. One way that the criminale hide messages is </a:t>
            </a:r>
            <a:r>
              <a:rPr lang="en"/>
              <a:t>Steganography, which is what was seen in this particular case</a:t>
            </a:r>
            <a:r>
              <a:rPr lang="en"/>
              <a:t>.This is where a criminal hides a message behind an image. This is done so that if any type of file or message is obtained, the message can still be hidden. This makes it harder for the police or anyone else to detect the content of the conversation that could be used as evidence. In this investigation you find hidden messages in photos which in </a:t>
            </a:r>
            <a:r>
              <a:rPr lang="en"/>
              <a:t>itself</a:t>
            </a:r>
            <a:r>
              <a:rPr lang="en"/>
              <a:t> raises suspicion.</a:t>
            </a:r>
            <a:endParaRPr/>
          </a:p>
        </p:txBody>
      </p:sp>
      <p:pic>
        <p:nvPicPr>
          <p:cNvPr id="187" name="Google Shape;187;p32"/>
          <p:cNvPicPr preferRelativeResize="0"/>
          <p:nvPr/>
        </p:nvPicPr>
        <p:blipFill rotWithShape="1">
          <a:blip r:embed="rId3">
            <a:alphaModFix/>
          </a:blip>
          <a:srcRect b="0" l="2220" r="-2219" t="-29366"/>
          <a:stretch/>
        </p:blipFill>
        <p:spPr>
          <a:xfrm>
            <a:off x="5942275" y="3827400"/>
            <a:ext cx="2857875" cy="131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Cryptography was also used in this case to hide a message. This </a:t>
            </a:r>
            <a:r>
              <a:rPr lang="en"/>
              <a:t>involves</a:t>
            </a:r>
            <a:r>
              <a:rPr lang="en"/>
              <a:t> scrambling the message with a key. This is all so that the sender and </a:t>
            </a:r>
            <a:r>
              <a:rPr lang="en"/>
              <a:t>receiver</a:t>
            </a:r>
            <a:r>
              <a:rPr lang="en"/>
              <a:t> of a message can insure that the contents of the message stays between them. This is a better approach than creating plain text that could incriminate themselves. In this </a:t>
            </a:r>
            <a:r>
              <a:rPr lang="en"/>
              <a:t>investigation</a:t>
            </a:r>
            <a:r>
              <a:rPr lang="en"/>
              <a:t> I found some plain text that could be used as evidence.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Arial"/>
                <a:ea typeface="Arial"/>
                <a:cs typeface="Arial"/>
                <a:sym typeface="Arial"/>
              </a:rPr>
              <a:t>[The</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murder took place last night. I made it look like an accident, as you requested.  "La cible est morte." - Kasey T.]</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t>---------------------------------------------------------------------------------------</a:t>
            </a:r>
            <a:endParaRPr sz="1200"/>
          </a:p>
          <a:p>
            <a:pPr indent="0" lvl="0" marL="0" rtl="0" algn="l">
              <a:spcBef>
                <a:spcPts val="0"/>
              </a:spcBef>
              <a:spcAft>
                <a:spcPts val="0"/>
              </a:spcAft>
              <a:buNone/>
            </a:pPr>
            <a:r>
              <a:rPr lang="en" sz="1200">
                <a:solidFill>
                  <a:srgbClr val="000000"/>
                </a:solidFill>
                <a:latin typeface="Arial"/>
                <a:ea typeface="Arial"/>
                <a:cs typeface="Arial"/>
                <a:sym typeface="Arial"/>
              </a:rPr>
              <a:t>employer.pdf</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Dark Mamba is an Independent Private Military Company formed by</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ex military corps and ex special forces. We operate worldwide.</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RULES</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1. We accept only Bitcoins</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2.</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Payment is made AFTER the execution of the job</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3. A little advance is needed before starting a job</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4. Contact us only if you are really interested</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5. Use only .onion mail services to contact us</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(We should not receive emails from the clearnet mail services)</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43875"/>
            <a:ext cx="8520600" cy="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5"/>
          <p:cNvSpPr txBox="1"/>
          <p:nvPr>
            <p:ph idx="1" type="body"/>
          </p:nvPr>
        </p:nvSpPr>
        <p:spPr>
          <a:xfrm>
            <a:off x="347250" y="8302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Cyber criminals operate in a way that covers their actions. Commiting crimes online could be harder to pull off being that their are so many tools digital </a:t>
            </a:r>
            <a:r>
              <a:rPr lang="en"/>
              <a:t>forensics</a:t>
            </a:r>
            <a:r>
              <a:rPr lang="en"/>
              <a:t> </a:t>
            </a:r>
            <a:r>
              <a:rPr lang="en"/>
              <a:t>investigators</a:t>
            </a:r>
            <a:r>
              <a:rPr lang="en"/>
              <a:t> use to reveal evidence. Operating on a computer leaves possible evidence saved to your computer. Such as what time you were online, and what your searching interest were. Good cyber criminals think as if they were an </a:t>
            </a:r>
            <a:r>
              <a:rPr lang="en"/>
              <a:t>investigator. This is how they commit crimes online with little to no loose ends.</a:t>
            </a:r>
            <a:r>
              <a:rPr lang="en"/>
              <a:t> </a:t>
            </a:r>
            <a:endParaRPr/>
          </a:p>
        </p:txBody>
      </p:sp>
      <p:pic>
        <p:nvPicPr>
          <p:cNvPr id="206" name="Google Shape;206;p35"/>
          <p:cNvPicPr preferRelativeResize="0"/>
          <p:nvPr/>
        </p:nvPicPr>
        <p:blipFill>
          <a:blip r:embed="rId3">
            <a:alphaModFix/>
          </a:blip>
          <a:stretch>
            <a:fillRect/>
          </a:stretch>
        </p:blipFill>
        <p:spPr>
          <a:xfrm>
            <a:off x="2967388" y="3597800"/>
            <a:ext cx="3038475" cy="1504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12" name="Google Shape;212;p3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Digital forensics is a branch of forensic</a:t>
            </a:r>
            <a:r>
              <a:rPr b="1" lang="en" sz="1200">
                <a:solidFill>
                  <a:srgbClr val="222222"/>
                </a:solidFill>
                <a:highlight>
                  <a:srgbClr val="FFFFFF"/>
                </a:highlight>
                <a:latin typeface="Roboto"/>
                <a:ea typeface="Roboto"/>
                <a:cs typeface="Roboto"/>
                <a:sym typeface="Roboto"/>
              </a:rPr>
              <a:t> </a:t>
            </a:r>
            <a:r>
              <a:rPr lang="en" sz="1200">
                <a:solidFill>
                  <a:srgbClr val="222222"/>
                </a:solidFill>
                <a:highlight>
                  <a:srgbClr val="FFFFFF"/>
                </a:highlight>
                <a:latin typeface="Roboto"/>
                <a:ea typeface="Roboto"/>
                <a:cs typeface="Roboto"/>
                <a:sym typeface="Roboto"/>
              </a:rPr>
              <a:t>science encompassing the recovery and investigation of material found in digital devices, often in relation to computer crime.</a:t>
            </a:r>
            <a:endParaRPr sz="1200">
              <a:solidFill>
                <a:srgbClr val="222222"/>
              </a:solidFill>
              <a:highlight>
                <a:srgbClr val="FFFFFF"/>
              </a:highlight>
              <a:latin typeface="Roboto"/>
              <a:ea typeface="Roboto"/>
              <a:cs typeface="Roboto"/>
              <a:sym typeface="Roboto"/>
            </a:endParaRPr>
          </a:p>
          <a:p>
            <a:pPr indent="0" lvl="0" marL="0" rtl="0" algn="l">
              <a:spcBef>
                <a:spcPts val="1600"/>
              </a:spcBef>
              <a:spcAft>
                <a:spcPts val="0"/>
              </a:spcAft>
              <a:buNone/>
            </a:pPr>
            <a:r>
              <a:t/>
            </a:r>
            <a:endParaRPr sz="1200">
              <a:solidFill>
                <a:srgbClr val="222222"/>
              </a:solidFill>
              <a:highlight>
                <a:srgbClr val="FFFFFF"/>
              </a:highlight>
              <a:latin typeface="Roboto"/>
              <a:ea typeface="Roboto"/>
              <a:cs typeface="Roboto"/>
              <a:sym typeface="Roboto"/>
            </a:endParaRPr>
          </a:p>
          <a:p>
            <a:pPr indent="0" lvl="0" marL="0" rtl="0" algn="l">
              <a:spcBef>
                <a:spcPts val="1600"/>
              </a:spcBef>
              <a:spcAft>
                <a:spcPts val="0"/>
              </a:spcAft>
              <a:buNone/>
            </a:pPr>
            <a:r>
              <a:rPr lang="en" sz="1200">
                <a:solidFill>
                  <a:srgbClr val="222222"/>
                </a:solidFill>
                <a:highlight>
                  <a:srgbClr val="FFFFFF"/>
                </a:highlight>
                <a:latin typeface="Roboto"/>
                <a:ea typeface="Roboto"/>
                <a:cs typeface="Roboto"/>
                <a:sym typeface="Roboto"/>
              </a:rPr>
              <a:t>Cyber crime is a broad category of offenses involving computers and computer networks.  Some acts of </a:t>
            </a:r>
            <a:r>
              <a:rPr b="1" lang="en" sz="1200">
                <a:solidFill>
                  <a:srgbClr val="222222"/>
                </a:solidFill>
                <a:highlight>
                  <a:srgbClr val="FFFFFF"/>
                </a:highlight>
                <a:latin typeface="Roboto"/>
                <a:ea typeface="Roboto"/>
                <a:cs typeface="Roboto"/>
                <a:sym typeface="Roboto"/>
              </a:rPr>
              <a:t>cybercrime</a:t>
            </a:r>
            <a:r>
              <a:rPr lang="en" sz="1200">
                <a:solidFill>
                  <a:srgbClr val="222222"/>
                </a:solidFill>
                <a:highlight>
                  <a:srgbClr val="FFFFFF"/>
                </a:highlight>
                <a:latin typeface="Roboto"/>
                <a:ea typeface="Roboto"/>
                <a:cs typeface="Roboto"/>
                <a:sym typeface="Roboto"/>
              </a:rPr>
              <a:t>, known as “cyberattacks,” seem intended only to disrupt or destroy computer networks. Internet security experts estimate that the global annual cost of cybercrime approaches $1 trillion.</a:t>
            </a:r>
            <a:endParaRPr sz="1200">
              <a:solidFill>
                <a:srgbClr val="222222"/>
              </a:solidFill>
              <a:highlight>
                <a:srgbClr val="FFFFFF"/>
              </a:highlight>
              <a:latin typeface="Roboto"/>
              <a:ea typeface="Roboto"/>
              <a:cs typeface="Roboto"/>
              <a:sym typeface="Roboto"/>
            </a:endParaRPr>
          </a:p>
          <a:p>
            <a:pPr indent="0" lvl="0" marL="0" rtl="0" algn="l">
              <a:spcBef>
                <a:spcPts val="1600"/>
              </a:spcBef>
              <a:spcAft>
                <a:spcPts val="1600"/>
              </a:spcAft>
              <a:buNone/>
            </a:pPr>
            <a:r>
              <a:t/>
            </a:r>
            <a:endParaRPr sz="1200">
              <a:solidFill>
                <a:srgbClr val="222222"/>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Suicide Note</a:t>
            </a:r>
            <a:endParaRPr/>
          </a:p>
        </p:txBody>
      </p:sp>
      <p:sp>
        <p:nvSpPr>
          <p:cNvPr id="69" name="Google Shape;69;p15"/>
          <p:cNvSpPr txBox="1"/>
          <p:nvPr>
            <p:ph idx="1" type="body"/>
          </p:nvPr>
        </p:nvSpPr>
        <p:spPr>
          <a:xfrm>
            <a:off x="311700" y="1228675"/>
            <a:ext cx="41001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Arial"/>
                <a:ea typeface="Arial"/>
                <a:cs typeface="Arial"/>
                <a:sym typeface="Arial"/>
              </a:rPr>
              <a:t>To my loved ones,</a:t>
            </a:r>
            <a:endParaRPr sz="1400">
              <a:solidFill>
                <a:srgbClr val="000000"/>
              </a:solidFill>
              <a:latin typeface="Arial"/>
              <a:ea typeface="Arial"/>
              <a:cs typeface="Arial"/>
              <a:sym typeface="Arial"/>
            </a:endParaRPr>
          </a:p>
          <a:p>
            <a:pPr indent="0" lvl="0" marL="0" rtl="0" algn="l">
              <a:spcBef>
                <a:spcPts val="1600"/>
              </a:spcBef>
              <a:spcAft>
                <a:spcPts val="0"/>
              </a:spcAft>
              <a:buNone/>
            </a:pPr>
            <a:r>
              <a:rPr lang="en" sz="1400">
                <a:solidFill>
                  <a:srgbClr val="000000"/>
                </a:solidFill>
                <a:latin typeface="Arial"/>
                <a:ea typeface="Arial"/>
                <a:cs typeface="Arial"/>
                <a:sym typeface="Arial"/>
              </a:rPr>
              <a:t>I am so very sorry to be leaving you like this, but I am tired and must go. I made several bad business deals and have done but harm each and every one of you. I know it is selfish, but I must hurt you one last time and go.</a:t>
            </a:r>
            <a:endParaRPr sz="1400">
              <a:solidFill>
                <a:srgbClr val="000000"/>
              </a:solidFill>
              <a:latin typeface="Arial"/>
              <a:ea typeface="Arial"/>
              <a:cs typeface="Arial"/>
              <a:sym typeface="Arial"/>
            </a:endParaRPr>
          </a:p>
          <a:p>
            <a:pPr indent="0" lvl="0" marL="0" rtl="0" algn="l">
              <a:spcBef>
                <a:spcPts val="1600"/>
              </a:spcBef>
              <a:spcAft>
                <a:spcPts val="0"/>
              </a:spcAft>
              <a:buNone/>
            </a:pPr>
            <a:r>
              <a:rPr lang="en" sz="1400">
                <a:solidFill>
                  <a:srgbClr val="000000"/>
                </a:solidFill>
                <a:latin typeface="Arial"/>
                <a:ea typeface="Arial"/>
                <a:cs typeface="Arial"/>
                <a:sym typeface="Arial"/>
              </a:rPr>
              <a:t>All my love,</a:t>
            </a:r>
            <a:endParaRPr sz="1400">
              <a:solidFill>
                <a:srgbClr val="000000"/>
              </a:solidFill>
              <a:latin typeface="Arial"/>
              <a:ea typeface="Arial"/>
              <a:cs typeface="Arial"/>
              <a:sym typeface="Arial"/>
            </a:endParaRPr>
          </a:p>
          <a:p>
            <a:pPr indent="0" lvl="0" marL="0" rtl="0" algn="l">
              <a:spcBef>
                <a:spcPts val="1600"/>
              </a:spcBef>
              <a:spcAft>
                <a:spcPts val="0"/>
              </a:spcAft>
              <a:buNone/>
            </a:pPr>
            <a:r>
              <a:rPr lang="en" sz="1400">
                <a:solidFill>
                  <a:srgbClr val="000000"/>
                </a:solidFill>
                <a:latin typeface="Arial"/>
                <a:ea typeface="Arial"/>
                <a:cs typeface="Arial"/>
                <a:sym typeface="Arial"/>
              </a:rPr>
              <a:t>Yousef</a:t>
            </a:r>
            <a:endParaRPr sz="14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sp>
        <p:nvSpPr>
          <p:cNvPr id="70" name="Google Shape;70;p15"/>
          <p:cNvSpPr txBox="1"/>
          <p:nvPr/>
        </p:nvSpPr>
        <p:spPr>
          <a:xfrm>
            <a:off x="4892350" y="1781950"/>
            <a:ext cx="3450900" cy="2912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According to the metadata, the author of this document wasn’t Yousef, it was Annie M. Groves</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It was created 4/4/19</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His death is assumed to be an overdose</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Ketamine</a:t>
            </a:r>
            <a:endParaRPr/>
          </a:p>
        </p:txBody>
      </p:sp>
      <p:sp>
        <p:nvSpPr>
          <p:cNvPr id="76" name="Google Shape;76;p16"/>
          <p:cNvSpPr txBox="1"/>
          <p:nvPr>
            <p:ph idx="1" type="body"/>
          </p:nvPr>
        </p:nvSpPr>
        <p:spPr>
          <a:xfrm>
            <a:off x="311700" y="1228675"/>
            <a:ext cx="3168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is evidence that the owner of this data was interested in studying Ketamine administration</a:t>
            </a:r>
            <a:endParaRPr/>
          </a:p>
          <a:p>
            <a:pPr indent="-342900" lvl="0" marL="457200" rtl="0" algn="l">
              <a:spcBef>
                <a:spcPts val="0"/>
              </a:spcBef>
              <a:spcAft>
                <a:spcPts val="0"/>
              </a:spcAft>
              <a:buSzPts val="1800"/>
              <a:buChar char="●"/>
            </a:pPr>
            <a:r>
              <a:rPr lang="en"/>
              <a:t>This could possibly be what Yousef overdosed from</a:t>
            </a:r>
            <a:endParaRPr/>
          </a:p>
        </p:txBody>
      </p:sp>
      <p:pic>
        <p:nvPicPr>
          <p:cNvPr id="77" name="Google Shape;77;p16"/>
          <p:cNvPicPr preferRelativeResize="0"/>
          <p:nvPr/>
        </p:nvPicPr>
        <p:blipFill rotWithShape="1">
          <a:blip r:embed="rId3">
            <a:alphaModFix/>
          </a:blip>
          <a:srcRect b="3956" l="0" r="58438" t="-1413"/>
          <a:stretch/>
        </p:blipFill>
        <p:spPr>
          <a:xfrm>
            <a:off x="4880396" y="32763"/>
            <a:ext cx="3849979" cy="5077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Ketamine cont.</a:t>
            </a:r>
            <a:endParaRPr/>
          </a:p>
        </p:txBody>
      </p:sp>
      <p:sp>
        <p:nvSpPr>
          <p:cNvPr id="83" name="Google Shape;83;p17"/>
          <p:cNvSpPr txBox="1"/>
          <p:nvPr>
            <p:ph idx="1" type="body"/>
          </p:nvPr>
        </p:nvSpPr>
        <p:spPr>
          <a:xfrm>
            <a:off x="311700" y="1228675"/>
            <a:ext cx="44787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image of a ketamine infusion was found and was created 4/16/19</a:t>
            </a:r>
            <a:endParaRPr/>
          </a:p>
          <a:p>
            <a:pPr indent="-342900" lvl="0" marL="457200" rtl="0" algn="l">
              <a:spcBef>
                <a:spcPts val="0"/>
              </a:spcBef>
              <a:spcAft>
                <a:spcPts val="0"/>
              </a:spcAft>
              <a:buSzPts val="1800"/>
              <a:buChar char="●"/>
            </a:pPr>
            <a:r>
              <a:rPr lang="en"/>
              <a:t>This could mean that the killer uses this as a means to kill other targets rather than just Yusef</a:t>
            </a:r>
            <a:endParaRPr/>
          </a:p>
        </p:txBody>
      </p:sp>
      <p:pic>
        <p:nvPicPr>
          <p:cNvPr id="84" name="Google Shape;84;p17"/>
          <p:cNvPicPr preferRelativeResize="0"/>
          <p:nvPr/>
        </p:nvPicPr>
        <p:blipFill>
          <a:blip r:embed="rId3">
            <a:alphaModFix/>
          </a:blip>
          <a:stretch>
            <a:fillRect/>
          </a:stretch>
        </p:blipFill>
        <p:spPr>
          <a:xfrm>
            <a:off x="5786375" y="909175"/>
            <a:ext cx="2382025" cy="242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Bed sheet</a:t>
            </a:r>
            <a:endParaRPr/>
          </a:p>
        </p:txBody>
      </p:sp>
      <p:sp>
        <p:nvSpPr>
          <p:cNvPr id="90" name="Google Shape;90;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sheet was found at the </a:t>
            </a:r>
            <a:endParaRPr/>
          </a:p>
          <a:p>
            <a:pPr indent="0" lvl="0" marL="0" rtl="0" algn="l">
              <a:spcBef>
                <a:spcPts val="1600"/>
              </a:spcBef>
              <a:spcAft>
                <a:spcPts val="0"/>
              </a:spcAft>
              <a:buNone/>
            </a:pPr>
            <a:r>
              <a:rPr lang="en"/>
              <a:t>s</a:t>
            </a:r>
            <a:r>
              <a:rPr lang="en"/>
              <a:t>cene on 4/5/19 and could have </a:t>
            </a:r>
            <a:endParaRPr/>
          </a:p>
          <a:p>
            <a:pPr indent="0" lvl="0" marL="0" rtl="0" algn="l">
              <a:spcBef>
                <a:spcPts val="1600"/>
              </a:spcBef>
              <a:spcAft>
                <a:spcPts val="0"/>
              </a:spcAft>
              <a:buNone/>
            </a:pPr>
            <a:r>
              <a:rPr lang="en"/>
              <a:t>b</a:t>
            </a:r>
            <a:r>
              <a:rPr lang="en"/>
              <a:t>een used by the murderer while </a:t>
            </a:r>
            <a:endParaRPr/>
          </a:p>
          <a:p>
            <a:pPr indent="0" lvl="0" marL="0" rtl="0" algn="l">
              <a:spcBef>
                <a:spcPts val="1600"/>
              </a:spcBef>
              <a:spcAft>
                <a:spcPts val="1600"/>
              </a:spcAft>
              <a:buNone/>
            </a:pPr>
            <a:r>
              <a:rPr lang="en"/>
              <a:t>t</a:t>
            </a:r>
            <a:r>
              <a:rPr lang="en"/>
              <a:t>he crime was being commited </a:t>
            </a:r>
            <a:endParaRPr/>
          </a:p>
        </p:txBody>
      </p:sp>
      <p:pic>
        <p:nvPicPr>
          <p:cNvPr id="91" name="Google Shape;91;p18"/>
          <p:cNvPicPr preferRelativeResize="0"/>
          <p:nvPr/>
        </p:nvPicPr>
        <p:blipFill>
          <a:blip r:embed="rId3">
            <a:alphaModFix/>
          </a:blip>
          <a:stretch>
            <a:fillRect/>
          </a:stretch>
        </p:blipFill>
        <p:spPr>
          <a:xfrm>
            <a:off x="4816925" y="1228675"/>
            <a:ext cx="4015375" cy="321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Mamba</a:t>
            </a:r>
            <a:endParaRPr/>
          </a:p>
        </p:txBody>
      </p:sp>
      <p:sp>
        <p:nvSpPr>
          <p:cNvPr id="97" name="Google Shape;97;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8" name="Google Shape;98;p19"/>
          <p:cNvPicPr preferRelativeResize="0"/>
          <p:nvPr/>
        </p:nvPicPr>
        <p:blipFill rotWithShape="1">
          <a:blip r:embed="rId3">
            <a:alphaModFix/>
          </a:blip>
          <a:srcRect b="4027" l="0" r="67993" t="3397"/>
          <a:stretch/>
        </p:blipFill>
        <p:spPr>
          <a:xfrm>
            <a:off x="6217350" y="382200"/>
            <a:ext cx="2926651" cy="4761299"/>
          </a:xfrm>
          <a:prstGeom prst="rect">
            <a:avLst/>
          </a:prstGeom>
          <a:noFill/>
          <a:ln>
            <a:noFill/>
          </a:ln>
        </p:spPr>
      </p:pic>
      <p:pic>
        <p:nvPicPr>
          <p:cNvPr id="99" name="Google Shape;99;p19"/>
          <p:cNvPicPr preferRelativeResize="0"/>
          <p:nvPr/>
        </p:nvPicPr>
        <p:blipFill rotWithShape="1">
          <a:blip r:embed="rId4">
            <a:alphaModFix/>
          </a:blip>
          <a:srcRect b="9827" l="12508" r="25228" t="15439"/>
          <a:stretch/>
        </p:blipFill>
        <p:spPr>
          <a:xfrm>
            <a:off x="311700" y="1228663"/>
            <a:ext cx="5693174" cy="3843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Cryptography</a:t>
            </a:r>
            <a:endParaRPr/>
          </a:p>
        </p:txBody>
      </p:sp>
      <p:sp>
        <p:nvSpPr>
          <p:cNvPr id="105" name="Google Shape;105;p20"/>
          <p:cNvSpPr txBox="1"/>
          <p:nvPr>
            <p:ph idx="1" type="body"/>
          </p:nvPr>
        </p:nvSpPr>
        <p:spPr>
          <a:xfrm>
            <a:off x="311700" y="1228675"/>
            <a:ext cx="3867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is a 4 page PGP Encrypted message</a:t>
            </a:r>
            <a:endParaRPr/>
          </a:p>
          <a:p>
            <a:pPr indent="-342900" lvl="0" marL="457200" rtl="0" algn="l">
              <a:spcBef>
                <a:spcPts val="0"/>
              </a:spcBef>
              <a:spcAft>
                <a:spcPts val="0"/>
              </a:spcAft>
              <a:buSzPts val="1800"/>
              <a:buChar char="●"/>
            </a:pPr>
            <a:r>
              <a:rPr lang="en"/>
              <a:t>This can be an indication of communication with Dark Mamba</a:t>
            </a:r>
            <a:endParaRPr/>
          </a:p>
          <a:p>
            <a:pPr indent="-342900" lvl="0" marL="457200" rtl="0" algn="l">
              <a:spcBef>
                <a:spcPts val="0"/>
              </a:spcBef>
              <a:spcAft>
                <a:spcPts val="0"/>
              </a:spcAft>
              <a:buSzPts val="1800"/>
              <a:buChar char="●"/>
            </a:pPr>
            <a:r>
              <a:rPr lang="en"/>
              <a:t>There is a deleted file “Cypher_wilderness.png” that could hold the key</a:t>
            </a:r>
            <a:endParaRPr/>
          </a:p>
        </p:txBody>
      </p:sp>
      <p:pic>
        <p:nvPicPr>
          <p:cNvPr id="106" name="Google Shape;106;p20"/>
          <p:cNvPicPr preferRelativeResize="0"/>
          <p:nvPr/>
        </p:nvPicPr>
        <p:blipFill rotWithShape="1">
          <a:blip r:embed="rId3">
            <a:alphaModFix/>
          </a:blip>
          <a:srcRect b="4404" l="0" r="70629" t="2865"/>
          <a:stretch/>
        </p:blipFill>
        <p:spPr>
          <a:xfrm>
            <a:off x="4688477" y="0"/>
            <a:ext cx="372329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web</a:t>
            </a:r>
            <a:endParaRPr/>
          </a:p>
        </p:txBody>
      </p:sp>
      <p:sp>
        <p:nvSpPr>
          <p:cNvPr id="112" name="Google Shape;112;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was an article found detailing how a Virginia Beach stabbing related to a teen buying and selling drugs on the dark web taking high doses of Clonazonam.</a:t>
            </a:r>
            <a:endParaRPr/>
          </a:p>
          <a:p>
            <a:pPr indent="-342900" lvl="0" marL="457200" rtl="0" algn="l">
              <a:spcBef>
                <a:spcPts val="0"/>
              </a:spcBef>
              <a:spcAft>
                <a:spcPts val="0"/>
              </a:spcAft>
              <a:buSzPts val="1800"/>
              <a:buChar char="●"/>
            </a:pPr>
            <a:r>
              <a:rPr lang="en"/>
              <a:t>The murderer could have accessed dark websites to purchase and use Kemtamine along with other drugs in high dosages to kill Yusef and other potential victims.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