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7" r:id="rId3"/>
    <p:sldId id="261" r:id="rId4"/>
    <p:sldId id="258" r:id="rId5"/>
    <p:sldId id="259" r:id="rId6"/>
    <p:sldId id="260"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40" d="100"/>
          <a:sy n="40" d="100"/>
        </p:scale>
        <p:origin x="44"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en Eicher" userId="7dca02c4bdfb6626" providerId="LiveId" clId="{1CCA4583-F798-46F3-8905-7D5F8230E0E5}"/>
    <pc:docChg chg="custSel modSld">
      <pc:chgData name="Keren Eicher" userId="7dca02c4bdfb6626" providerId="LiveId" clId="{1CCA4583-F798-46F3-8905-7D5F8230E0E5}" dt="2026-03-21T21:27:45.092" v="3186" actId="20577"/>
      <pc:docMkLst>
        <pc:docMk/>
      </pc:docMkLst>
      <pc:sldChg chg="modSp mod">
        <pc:chgData name="Keren Eicher" userId="7dca02c4bdfb6626" providerId="LiveId" clId="{1CCA4583-F798-46F3-8905-7D5F8230E0E5}" dt="2026-03-21T21:26:00.752" v="3181" actId="20577"/>
        <pc:sldMkLst>
          <pc:docMk/>
          <pc:sldMk cId="2276645326" sldId="256"/>
        </pc:sldMkLst>
        <pc:spChg chg="mod">
          <ac:chgData name="Keren Eicher" userId="7dca02c4bdfb6626" providerId="LiveId" clId="{1CCA4583-F798-46F3-8905-7D5F8230E0E5}" dt="2026-03-21T21:26:00.752" v="3181" actId="20577"/>
          <ac:spMkLst>
            <pc:docMk/>
            <pc:sldMk cId="2276645326" sldId="256"/>
            <ac:spMk id="3" creationId="{EEC6678E-D08F-B812-B74D-0070288BEE4C}"/>
          </ac:spMkLst>
        </pc:spChg>
      </pc:sldChg>
      <pc:sldChg chg="modSp mod">
        <pc:chgData name="Keren Eicher" userId="7dca02c4bdfb6626" providerId="LiveId" clId="{1CCA4583-F798-46F3-8905-7D5F8230E0E5}" dt="2026-03-21T21:03:53.676" v="459" actId="20577"/>
        <pc:sldMkLst>
          <pc:docMk/>
          <pc:sldMk cId="482186267" sldId="258"/>
        </pc:sldMkLst>
        <pc:spChg chg="mod">
          <ac:chgData name="Keren Eicher" userId="7dca02c4bdfb6626" providerId="LiveId" clId="{1CCA4583-F798-46F3-8905-7D5F8230E0E5}" dt="2026-03-21T21:03:53.676" v="459" actId="20577"/>
          <ac:spMkLst>
            <pc:docMk/>
            <pc:sldMk cId="482186267" sldId="258"/>
            <ac:spMk id="3" creationId="{AF1C6A5B-624F-4429-8A12-2FD8C1C2B31B}"/>
          </ac:spMkLst>
        </pc:spChg>
      </pc:sldChg>
      <pc:sldChg chg="modSp mod">
        <pc:chgData name="Keren Eicher" userId="7dca02c4bdfb6626" providerId="LiveId" clId="{1CCA4583-F798-46F3-8905-7D5F8230E0E5}" dt="2026-03-21T21:26:56.347" v="3183" actId="20577"/>
        <pc:sldMkLst>
          <pc:docMk/>
          <pc:sldMk cId="3698830970" sldId="259"/>
        </pc:sldMkLst>
        <pc:spChg chg="mod">
          <ac:chgData name="Keren Eicher" userId="7dca02c4bdfb6626" providerId="LiveId" clId="{1CCA4583-F798-46F3-8905-7D5F8230E0E5}" dt="2026-03-21T21:26:56.347" v="3183" actId="20577"/>
          <ac:spMkLst>
            <pc:docMk/>
            <pc:sldMk cId="3698830970" sldId="259"/>
            <ac:spMk id="3" creationId="{98676C1E-7534-7469-6EC2-5099F445BF6C}"/>
          </ac:spMkLst>
        </pc:spChg>
      </pc:sldChg>
      <pc:sldChg chg="modSp mod">
        <pc:chgData name="Keren Eicher" userId="7dca02c4bdfb6626" providerId="LiveId" clId="{1CCA4583-F798-46F3-8905-7D5F8230E0E5}" dt="2026-03-21T21:14:27.938" v="1613" actId="20577"/>
        <pc:sldMkLst>
          <pc:docMk/>
          <pc:sldMk cId="3508832259" sldId="260"/>
        </pc:sldMkLst>
        <pc:spChg chg="mod">
          <ac:chgData name="Keren Eicher" userId="7dca02c4bdfb6626" providerId="LiveId" clId="{1CCA4583-F798-46F3-8905-7D5F8230E0E5}" dt="2026-03-21T21:14:27.938" v="1613" actId="20577"/>
          <ac:spMkLst>
            <pc:docMk/>
            <pc:sldMk cId="3508832259" sldId="260"/>
            <ac:spMk id="3" creationId="{E36D2F2F-2178-5F54-BB98-AA2ED18D4D18}"/>
          </ac:spMkLst>
        </pc:spChg>
      </pc:sldChg>
      <pc:sldChg chg="modSp mod">
        <pc:chgData name="Keren Eicher" userId="7dca02c4bdfb6626" providerId="LiveId" clId="{1CCA4583-F798-46F3-8905-7D5F8230E0E5}" dt="2026-03-21T21:00:41.978" v="158" actId="20577"/>
        <pc:sldMkLst>
          <pc:docMk/>
          <pc:sldMk cId="820695108" sldId="261"/>
        </pc:sldMkLst>
        <pc:spChg chg="mod">
          <ac:chgData name="Keren Eicher" userId="7dca02c4bdfb6626" providerId="LiveId" clId="{1CCA4583-F798-46F3-8905-7D5F8230E0E5}" dt="2026-03-21T21:00:41.978" v="158" actId="20577"/>
          <ac:spMkLst>
            <pc:docMk/>
            <pc:sldMk cId="820695108" sldId="261"/>
            <ac:spMk id="3" creationId="{32852E68-7A96-F9AF-60C6-AE828AF41462}"/>
          </ac:spMkLst>
        </pc:spChg>
      </pc:sldChg>
      <pc:sldChg chg="modSp mod">
        <pc:chgData name="Keren Eicher" userId="7dca02c4bdfb6626" providerId="LiveId" clId="{1CCA4583-F798-46F3-8905-7D5F8230E0E5}" dt="2026-03-21T21:27:45.092" v="3186" actId="20577"/>
        <pc:sldMkLst>
          <pc:docMk/>
          <pc:sldMk cId="561421269" sldId="262"/>
        </pc:sldMkLst>
        <pc:spChg chg="mod">
          <ac:chgData name="Keren Eicher" userId="7dca02c4bdfb6626" providerId="LiveId" clId="{1CCA4583-F798-46F3-8905-7D5F8230E0E5}" dt="2026-03-21T21:27:45.092" v="3186" actId="20577"/>
          <ac:spMkLst>
            <pc:docMk/>
            <pc:sldMk cId="561421269" sldId="262"/>
            <ac:spMk id="3" creationId="{D46CC8FF-6526-276F-652B-EB2A55E9B132}"/>
          </ac:spMkLst>
        </pc:spChg>
      </pc:sldChg>
      <pc:sldChg chg="modSp mod">
        <pc:chgData name="Keren Eicher" userId="7dca02c4bdfb6626" providerId="LiveId" clId="{1CCA4583-F798-46F3-8905-7D5F8230E0E5}" dt="2026-03-21T21:20:25.391" v="2479" actId="20577"/>
        <pc:sldMkLst>
          <pc:docMk/>
          <pc:sldMk cId="2004900610" sldId="264"/>
        </pc:sldMkLst>
        <pc:spChg chg="mod">
          <ac:chgData name="Keren Eicher" userId="7dca02c4bdfb6626" providerId="LiveId" clId="{1CCA4583-F798-46F3-8905-7D5F8230E0E5}" dt="2026-03-21T21:20:25.391" v="2479" actId="20577"/>
          <ac:spMkLst>
            <pc:docMk/>
            <pc:sldMk cId="2004900610" sldId="264"/>
            <ac:spMk id="3" creationId="{2618DA47-E966-D0AC-F290-276A21406E1E}"/>
          </ac:spMkLst>
        </pc:spChg>
      </pc:sldChg>
      <pc:sldChg chg="modSp mod">
        <pc:chgData name="Keren Eicher" userId="7dca02c4bdfb6626" providerId="LiveId" clId="{1CCA4583-F798-46F3-8905-7D5F8230E0E5}" dt="2026-03-21T21:25:01.162" v="3116" actId="20577"/>
        <pc:sldMkLst>
          <pc:docMk/>
          <pc:sldMk cId="3119794660" sldId="265"/>
        </pc:sldMkLst>
        <pc:spChg chg="mod">
          <ac:chgData name="Keren Eicher" userId="7dca02c4bdfb6626" providerId="LiveId" clId="{1CCA4583-F798-46F3-8905-7D5F8230E0E5}" dt="2026-03-21T21:25:01.162" v="3116" actId="20577"/>
          <ac:spMkLst>
            <pc:docMk/>
            <pc:sldMk cId="3119794660" sldId="265"/>
            <ac:spMk id="3" creationId="{7B4BB399-26A0-1D45-DB88-1445A6F2943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3/18/2026</a:t>
            </a:fld>
            <a:endParaRPr lang="en-US" dirty="0"/>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812048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3/18/2026</a:t>
            </a:fld>
            <a:endParaRPr lang="en-US" dirty="0"/>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767555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3/18/2026</a:t>
            </a:fld>
            <a:endParaRPr lang="en-US" dirty="0"/>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dirty="0"/>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7222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3/18/2026</a:t>
            </a:fld>
            <a:endParaRPr lang="en-US" dirty="0"/>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2975776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3/18/2026</a:t>
            </a:fld>
            <a:endParaRPr lang="en-US" dirty="0"/>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611202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3/18/2026</a:t>
            </a:fld>
            <a:endParaRPr lang="en-US" dirty="0"/>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3731368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3/18/2026</a:t>
            </a:fld>
            <a:endParaRPr lang="en-US" dirty="0"/>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3581139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3/18/2026</a:t>
            </a:fld>
            <a:endParaRPr lang="en-US" dirty="0"/>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726138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3/18/2026</a:t>
            </a:fld>
            <a:endParaRPr lang="en-US" dirty="0"/>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2546025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3/18/2026</a:t>
            </a:fld>
            <a:endParaRPr lang="en-US" dirty="0"/>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2647132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3/18/2026</a:t>
            </a:fld>
            <a:endParaRPr lang="en-US" dirty="0"/>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dirty="0"/>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7368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3/18/2026</a:t>
            </a:fld>
            <a:endParaRPr lang="en-US" dirty="0"/>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dirty="0"/>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891561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picture of an electromagnetic radiation">
            <a:extLst>
              <a:ext uri="{FF2B5EF4-FFF2-40B4-BE49-F238E27FC236}">
                <a16:creationId xmlns:a16="http://schemas.microsoft.com/office/drawing/2014/main" id="{A2F73A71-88AA-D434-5621-A44BB57C85FA}"/>
              </a:ext>
            </a:extLst>
          </p:cNvPr>
          <p:cNvPicPr>
            <a:picLocks noChangeAspect="1"/>
          </p:cNvPicPr>
          <p:nvPr/>
        </p:nvPicPr>
        <p:blipFill>
          <a:blip r:embed="rId2"/>
          <a:srcRect t="11352" b="4693"/>
          <a:stretch>
            <a:fillRect/>
          </a:stretch>
        </p:blipFill>
        <p:spPr>
          <a:xfrm>
            <a:off x="1" y="10"/>
            <a:ext cx="12192000" cy="6857990"/>
          </a:xfrm>
          <a:prstGeom prst="rect">
            <a:avLst/>
          </a:prstGeom>
        </p:spPr>
      </p:pic>
      <p:sp useBgFill="1">
        <p:nvSpPr>
          <p:cNvPr id="11" name="Rectangle 10">
            <a:extLst>
              <a:ext uri="{FF2B5EF4-FFF2-40B4-BE49-F238E27FC236}">
                <a16:creationId xmlns:a16="http://schemas.microsoft.com/office/drawing/2014/main" id="{36136311-C81B-47C5-AE0A-5641A5A595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24436" y="1066800"/>
            <a:ext cx="4389120" cy="47244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6B57AB-A1D8-8DA9-4861-EA2A595BB2CE}"/>
              </a:ext>
            </a:extLst>
          </p:cNvPr>
          <p:cNvSpPr>
            <a:spLocks noGrp="1"/>
          </p:cNvSpPr>
          <p:nvPr>
            <p:ph type="ctrTitle"/>
          </p:nvPr>
        </p:nvSpPr>
        <p:spPr>
          <a:xfrm>
            <a:off x="7730487" y="1562101"/>
            <a:ext cx="3551402" cy="2738530"/>
          </a:xfrm>
        </p:spPr>
        <p:txBody>
          <a:bodyPr anchor="t">
            <a:normAutofit/>
          </a:bodyPr>
          <a:lstStyle/>
          <a:p>
            <a:r>
              <a:rPr lang="en-US" sz="4400" dirty="0"/>
              <a:t>Hypertension</a:t>
            </a:r>
          </a:p>
        </p:txBody>
      </p:sp>
      <p:sp>
        <p:nvSpPr>
          <p:cNvPr id="3" name="Subtitle 2">
            <a:extLst>
              <a:ext uri="{FF2B5EF4-FFF2-40B4-BE49-F238E27FC236}">
                <a16:creationId xmlns:a16="http://schemas.microsoft.com/office/drawing/2014/main" id="{EEC6678E-D08F-B812-B74D-0070288BEE4C}"/>
              </a:ext>
            </a:extLst>
          </p:cNvPr>
          <p:cNvSpPr>
            <a:spLocks noGrp="1"/>
          </p:cNvSpPr>
          <p:nvPr>
            <p:ph type="subTitle" idx="1"/>
          </p:nvPr>
        </p:nvSpPr>
        <p:spPr>
          <a:xfrm>
            <a:off x="7730487" y="2986270"/>
            <a:ext cx="3579790" cy="2248120"/>
          </a:xfrm>
        </p:spPr>
        <p:txBody>
          <a:bodyPr>
            <a:normAutofit fontScale="92500" lnSpcReduction="10000"/>
          </a:bodyPr>
          <a:lstStyle/>
          <a:p>
            <a:r>
              <a:rPr lang="en-US" dirty="0"/>
              <a:t>Goal: Learners will confidently recognize hypertension risk factors and feel equipped to implement prevention strategies.</a:t>
            </a:r>
          </a:p>
        </p:txBody>
      </p:sp>
      <p:cxnSp>
        <p:nvCxnSpPr>
          <p:cNvPr id="13" name="Straight Connector 12">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24436" y="5780876"/>
            <a:ext cx="438912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6645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8F62CC55-BF1D-D48C-17D0-A0F3BD6B2724}"/>
              </a:ext>
            </a:extLst>
          </p:cNvPr>
          <p:cNvSpPr>
            <a:spLocks noGrp="1"/>
          </p:cNvSpPr>
          <p:nvPr>
            <p:ph type="title"/>
          </p:nvPr>
        </p:nvSpPr>
        <p:spPr>
          <a:xfrm>
            <a:off x="1137792" y="2441802"/>
            <a:ext cx="3283738" cy="1441776"/>
          </a:xfrm>
        </p:spPr>
        <p:txBody>
          <a:bodyPr anchor="t">
            <a:normAutofit/>
          </a:bodyPr>
          <a:lstStyle/>
          <a:p>
            <a:r>
              <a:rPr lang="en-US" sz="4400" dirty="0"/>
              <a:t>Cognitive Objective</a:t>
            </a:r>
          </a:p>
        </p:txBody>
      </p:sp>
      <p:sp>
        <p:nvSpPr>
          <p:cNvPr id="3" name="Content Placeholder 2">
            <a:extLst>
              <a:ext uri="{FF2B5EF4-FFF2-40B4-BE49-F238E27FC236}">
                <a16:creationId xmlns:a16="http://schemas.microsoft.com/office/drawing/2014/main" id="{05798ABB-0C3D-C6D0-F4F7-89745BF3ED20}"/>
              </a:ext>
            </a:extLst>
          </p:cNvPr>
          <p:cNvSpPr>
            <a:spLocks noGrp="1"/>
          </p:cNvSpPr>
          <p:nvPr>
            <p:ph idx="1"/>
          </p:nvPr>
        </p:nvSpPr>
        <p:spPr>
          <a:xfrm>
            <a:off x="5807326" y="2302905"/>
            <a:ext cx="5483190" cy="2374868"/>
          </a:xfrm>
        </p:spPr>
        <p:txBody>
          <a:bodyPr>
            <a:normAutofit/>
          </a:bodyPr>
          <a:lstStyle/>
          <a:p>
            <a:r>
              <a:rPr lang="en-US" dirty="0"/>
              <a:t>Upon completion of instruction, learners will be able to list at least five risk factors for hypertension as identified by the Centers for Disease Control and Prevention on a post-test. </a:t>
            </a:r>
          </a:p>
        </p:txBody>
      </p:sp>
    </p:spTree>
    <p:extLst>
      <p:ext uri="{BB962C8B-B14F-4D97-AF65-F5344CB8AC3E}">
        <p14:creationId xmlns:p14="http://schemas.microsoft.com/office/powerpoint/2010/main" val="4255687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0CAA3-6BAA-3397-4D14-D13DBF724C76}"/>
              </a:ext>
            </a:extLst>
          </p:cNvPr>
          <p:cNvSpPr>
            <a:spLocks noGrp="1"/>
          </p:cNvSpPr>
          <p:nvPr>
            <p:ph type="title"/>
          </p:nvPr>
        </p:nvSpPr>
        <p:spPr/>
        <p:txBody>
          <a:bodyPr/>
          <a:lstStyle/>
          <a:p>
            <a:r>
              <a:rPr lang="en-US" b="0" dirty="0"/>
              <a:t>Outline of Content to Meet Knowledge Objective</a:t>
            </a:r>
            <a:endParaRPr lang="en-US" dirty="0"/>
          </a:p>
        </p:txBody>
      </p:sp>
      <p:sp>
        <p:nvSpPr>
          <p:cNvPr id="3" name="Content Placeholder 2">
            <a:extLst>
              <a:ext uri="{FF2B5EF4-FFF2-40B4-BE49-F238E27FC236}">
                <a16:creationId xmlns:a16="http://schemas.microsoft.com/office/drawing/2014/main" id="{32852E68-7A96-F9AF-60C6-AE828AF41462}"/>
              </a:ext>
            </a:extLst>
          </p:cNvPr>
          <p:cNvSpPr>
            <a:spLocks noGrp="1"/>
          </p:cNvSpPr>
          <p:nvPr>
            <p:ph idx="1"/>
          </p:nvPr>
        </p:nvSpPr>
        <p:spPr/>
        <p:txBody>
          <a:bodyPr/>
          <a:lstStyle/>
          <a:p>
            <a:r>
              <a:rPr lang="en-US" dirty="0"/>
              <a:t>Hypertension: the force of blood pushing against the artery walls is too high, blood pressure levels &gt;130/80. </a:t>
            </a:r>
          </a:p>
          <a:p>
            <a:r>
              <a:rPr lang="en-US" dirty="0"/>
              <a:t>Known as a “silent killer,” because it often shows no symptoms. </a:t>
            </a:r>
          </a:p>
          <a:p>
            <a:r>
              <a:rPr lang="en-US" dirty="0"/>
              <a:t>Although there are rarely symptoms, people with high blood pressure may have headaches, shortness of breath, or nosebleeds. </a:t>
            </a:r>
          </a:p>
          <a:p>
            <a:r>
              <a:rPr lang="en-US" dirty="0"/>
              <a:t>Risk factors: physical inactivity, unhealthy diets, diabetes, obesity, pregnancy, alcohol and tobacco use, family history, older age, female sex, African-American ethnicity. </a:t>
            </a:r>
          </a:p>
          <a:p>
            <a:endParaRPr lang="en-US" dirty="0"/>
          </a:p>
          <a:p>
            <a:endParaRPr lang="en-US" dirty="0"/>
          </a:p>
        </p:txBody>
      </p:sp>
    </p:spTree>
    <p:extLst>
      <p:ext uri="{BB962C8B-B14F-4D97-AF65-F5344CB8AC3E}">
        <p14:creationId xmlns:p14="http://schemas.microsoft.com/office/powerpoint/2010/main" val="820695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8FF4D-FA4A-BBD1-8F10-45C323A4E492}"/>
              </a:ext>
            </a:extLst>
          </p:cNvPr>
          <p:cNvSpPr>
            <a:spLocks noGrp="1"/>
          </p:cNvSpPr>
          <p:nvPr>
            <p:ph type="title"/>
          </p:nvPr>
        </p:nvSpPr>
        <p:spPr/>
        <p:txBody>
          <a:bodyPr>
            <a:normAutofit fontScale="90000"/>
          </a:bodyPr>
          <a:lstStyle/>
          <a:p>
            <a:r>
              <a:rPr lang="en-US" b="0" dirty="0"/>
              <a:t>Instructional Method, Materials and Time for Knowledge Content </a:t>
            </a:r>
            <a:endParaRPr lang="en-US" dirty="0"/>
          </a:p>
        </p:txBody>
      </p:sp>
      <p:sp>
        <p:nvSpPr>
          <p:cNvPr id="3" name="Content Placeholder 2">
            <a:extLst>
              <a:ext uri="{FF2B5EF4-FFF2-40B4-BE49-F238E27FC236}">
                <a16:creationId xmlns:a16="http://schemas.microsoft.com/office/drawing/2014/main" id="{AF1C6A5B-624F-4429-8A12-2FD8C1C2B31B}"/>
              </a:ext>
            </a:extLst>
          </p:cNvPr>
          <p:cNvSpPr>
            <a:spLocks noGrp="1"/>
          </p:cNvSpPr>
          <p:nvPr>
            <p:ph idx="1"/>
          </p:nvPr>
        </p:nvSpPr>
        <p:spPr/>
        <p:txBody>
          <a:bodyPr/>
          <a:lstStyle/>
          <a:p>
            <a:r>
              <a:rPr lang="en-US" dirty="0"/>
              <a:t>For the portion of this content, I will create a PowerPoint presentation. I will also use a lecture. I will administer a 5-question verbal post-test at the end of instruction, which will take approximately 5 minutes. </a:t>
            </a:r>
          </a:p>
        </p:txBody>
      </p:sp>
    </p:spTree>
    <p:extLst>
      <p:ext uri="{BB962C8B-B14F-4D97-AF65-F5344CB8AC3E}">
        <p14:creationId xmlns:p14="http://schemas.microsoft.com/office/powerpoint/2010/main" val="482186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8DE732CA-420B-7955-D749-E9424B5F3693}"/>
              </a:ext>
            </a:extLst>
          </p:cNvPr>
          <p:cNvSpPr>
            <a:spLocks noGrp="1"/>
          </p:cNvSpPr>
          <p:nvPr>
            <p:ph type="title"/>
          </p:nvPr>
        </p:nvSpPr>
        <p:spPr>
          <a:xfrm>
            <a:off x="954823" y="2385927"/>
            <a:ext cx="4265763" cy="1611905"/>
          </a:xfrm>
        </p:spPr>
        <p:txBody>
          <a:bodyPr anchor="t">
            <a:normAutofit/>
          </a:bodyPr>
          <a:lstStyle/>
          <a:p>
            <a:r>
              <a:rPr lang="en-US" sz="4400" dirty="0"/>
              <a:t>Psychomotor Objective</a:t>
            </a:r>
          </a:p>
        </p:txBody>
      </p:sp>
      <p:sp>
        <p:nvSpPr>
          <p:cNvPr id="3" name="Content Placeholder 2">
            <a:extLst>
              <a:ext uri="{FF2B5EF4-FFF2-40B4-BE49-F238E27FC236}">
                <a16:creationId xmlns:a16="http://schemas.microsoft.com/office/drawing/2014/main" id="{98676C1E-7534-7469-6EC2-5099F445BF6C}"/>
              </a:ext>
            </a:extLst>
          </p:cNvPr>
          <p:cNvSpPr>
            <a:spLocks noGrp="1"/>
          </p:cNvSpPr>
          <p:nvPr>
            <p:ph idx="1"/>
          </p:nvPr>
        </p:nvSpPr>
        <p:spPr>
          <a:xfrm>
            <a:off x="5871353" y="2476926"/>
            <a:ext cx="5269831" cy="2039112"/>
          </a:xfrm>
        </p:spPr>
        <p:txBody>
          <a:bodyPr>
            <a:normAutofit/>
          </a:bodyPr>
          <a:lstStyle/>
          <a:p>
            <a:pPr>
              <a:lnSpc>
                <a:spcPct val="110000"/>
              </a:lnSpc>
            </a:pPr>
            <a:r>
              <a:rPr lang="en-US" sz="2200" dirty="0"/>
              <a:t>By the end of the teaching session, learners will demonstrate measuring a blood pressure level according to protocol and obtain a reading within 6 points of the nurse’s reading. </a:t>
            </a:r>
          </a:p>
        </p:txBody>
      </p:sp>
    </p:spTree>
    <p:extLst>
      <p:ext uri="{BB962C8B-B14F-4D97-AF65-F5344CB8AC3E}">
        <p14:creationId xmlns:p14="http://schemas.microsoft.com/office/powerpoint/2010/main" val="3698830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3EFF7-3AFF-4AAE-3DB9-E744080A6785}"/>
              </a:ext>
            </a:extLst>
          </p:cNvPr>
          <p:cNvSpPr>
            <a:spLocks noGrp="1"/>
          </p:cNvSpPr>
          <p:nvPr>
            <p:ph type="title"/>
          </p:nvPr>
        </p:nvSpPr>
        <p:spPr/>
        <p:txBody>
          <a:bodyPr/>
          <a:lstStyle/>
          <a:p>
            <a:r>
              <a:rPr lang="en-US" b="0" dirty="0"/>
              <a:t>Outline of Content to Meet Skills Objective</a:t>
            </a:r>
            <a:endParaRPr lang="en-US" dirty="0"/>
          </a:p>
        </p:txBody>
      </p:sp>
      <p:sp>
        <p:nvSpPr>
          <p:cNvPr id="3" name="Content Placeholder 2">
            <a:extLst>
              <a:ext uri="{FF2B5EF4-FFF2-40B4-BE49-F238E27FC236}">
                <a16:creationId xmlns:a16="http://schemas.microsoft.com/office/drawing/2014/main" id="{E36D2F2F-2178-5F54-BB98-AA2ED18D4D18}"/>
              </a:ext>
            </a:extLst>
          </p:cNvPr>
          <p:cNvSpPr>
            <a:spLocks noGrp="1"/>
          </p:cNvSpPr>
          <p:nvPr>
            <p:ph idx="1"/>
          </p:nvPr>
        </p:nvSpPr>
        <p:spPr/>
        <p:txBody>
          <a:bodyPr>
            <a:normAutofit fontScale="85000" lnSpcReduction="10000"/>
          </a:bodyPr>
          <a:lstStyle/>
          <a:p>
            <a:pPr marL="0" indent="0">
              <a:buNone/>
            </a:pPr>
            <a:r>
              <a:rPr lang="en-US" b="1" dirty="0"/>
              <a:t>How to Measure Your Blood Pressure</a:t>
            </a:r>
          </a:p>
          <a:p>
            <a:pPr marL="457200" indent="-457200">
              <a:buAutoNum type="arabicPeriod"/>
            </a:pPr>
            <a:r>
              <a:rPr lang="en-US" dirty="0"/>
              <a:t>Rest for at least 5 minutes before measuring your blood pressure. Sit in a chair with your back supported and keep your feet flat on the floor. Rest your arm on a table so it is at heart level. </a:t>
            </a:r>
          </a:p>
          <a:p>
            <a:pPr marL="457200" indent="-457200">
              <a:buAutoNum type="arabicPeriod"/>
            </a:pPr>
            <a:r>
              <a:rPr lang="en-US" dirty="0"/>
              <a:t>Wrap the cuff around your upper arm. The bottom edge should be around 1” above your elbow. Make sure it’s snug, but not too tight (allow room for two fingers). Align the cuff’s artery marker with the inside of your arm. </a:t>
            </a:r>
          </a:p>
          <a:p>
            <a:pPr marL="457200" indent="-457200">
              <a:buAutoNum type="arabicPeriod"/>
            </a:pPr>
            <a:r>
              <a:rPr lang="en-US" dirty="0"/>
              <a:t>Place the diaphragm of your stethoscope on the inside of your arm. Inflate the cuff until the reading gets to 160-200 mmHg. Slowly release the pressure. Listen for the heart sounds with your stethoscope. The first sound you hear is the systolic (top) number. The last sound is the diastolic (bottom) number. </a:t>
            </a:r>
          </a:p>
          <a:p>
            <a:pPr marL="457200" indent="-457200">
              <a:buAutoNum type="arabicPeriod"/>
            </a:pPr>
            <a:r>
              <a:rPr lang="en-US" dirty="0"/>
              <a:t>Record your readings. Note the date and time, blood pressure level, and any additional notes (what you were doing before you took it, stress, symptoms, etc.)</a:t>
            </a:r>
          </a:p>
        </p:txBody>
      </p:sp>
    </p:spTree>
    <p:extLst>
      <p:ext uri="{BB962C8B-B14F-4D97-AF65-F5344CB8AC3E}">
        <p14:creationId xmlns:p14="http://schemas.microsoft.com/office/powerpoint/2010/main" val="3508832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60214-63DC-6460-DF5E-77BFFB937E19}"/>
              </a:ext>
            </a:extLst>
          </p:cNvPr>
          <p:cNvSpPr>
            <a:spLocks noGrp="1"/>
          </p:cNvSpPr>
          <p:nvPr>
            <p:ph type="title"/>
          </p:nvPr>
        </p:nvSpPr>
        <p:spPr/>
        <p:txBody>
          <a:bodyPr>
            <a:normAutofit fontScale="90000"/>
          </a:bodyPr>
          <a:lstStyle/>
          <a:p>
            <a:r>
              <a:rPr lang="en-US" b="0" dirty="0"/>
              <a:t>Instructional Method, Materials, and Time for Skills Content</a:t>
            </a:r>
            <a:endParaRPr lang="en-US" dirty="0"/>
          </a:p>
        </p:txBody>
      </p:sp>
      <p:sp>
        <p:nvSpPr>
          <p:cNvPr id="3" name="Content Placeholder 2">
            <a:extLst>
              <a:ext uri="{FF2B5EF4-FFF2-40B4-BE49-F238E27FC236}">
                <a16:creationId xmlns:a16="http://schemas.microsoft.com/office/drawing/2014/main" id="{D46CC8FF-6526-276F-652B-EB2A55E9B132}"/>
              </a:ext>
            </a:extLst>
          </p:cNvPr>
          <p:cNvSpPr>
            <a:spLocks noGrp="1"/>
          </p:cNvSpPr>
          <p:nvPr>
            <p:ph idx="1"/>
          </p:nvPr>
        </p:nvSpPr>
        <p:spPr/>
        <p:txBody>
          <a:bodyPr/>
          <a:lstStyle/>
          <a:p>
            <a:r>
              <a:rPr lang="en-US" dirty="0"/>
              <a:t>For the skills portion, I will demonstrate how to measure a blood pressure level according to protocol using a blood pressure cuff and a stethoscope. Proper placement will be shown by placing it on my own arm and demonstrating the skill on myself. </a:t>
            </a:r>
          </a:p>
          <a:p>
            <a:r>
              <a:rPr lang="en-US" dirty="0"/>
              <a:t>This portion will last approximately 10 minutes as I observe return demonstrations by the learners. </a:t>
            </a:r>
          </a:p>
        </p:txBody>
      </p:sp>
    </p:spTree>
    <p:extLst>
      <p:ext uri="{BB962C8B-B14F-4D97-AF65-F5344CB8AC3E}">
        <p14:creationId xmlns:p14="http://schemas.microsoft.com/office/powerpoint/2010/main" val="561421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BAD34-6F7F-CD35-BA12-D4F431CDEC30}"/>
              </a:ext>
            </a:extLst>
          </p:cNvPr>
          <p:cNvSpPr>
            <a:spLocks noGrp="1"/>
          </p:cNvSpPr>
          <p:nvPr>
            <p:ph type="title"/>
          </p:nvPr>
        </p:nvSpPr>
        <p:spPr/>
        <p:txBody>
          <a:bodyPr/>
          <a:lstStyle/>
          <a:p>
            <a:r>
              <a:rPr lang="en-US" dirty="0"/>
              <a:t>Affective Objective</a:t>
            </a:r>
          </a:p>
        </p:txBody>
      </p:sp>
      <p:sp>
        <p:nvSpPr>
          <p:cNvPr id="3" name="Content Placeholder 2">
            <a:extLst>
              <a:ext uri="{FF2B5EF4-FFF2-40B4-BE49-F238E27FC236}">
                <a16:creationId xmlns:a16="http://schemas.microsoft.com/office/drawing/2014/main" id="{84ED97B2-9862-3EE8-8F0E-945F619C899A}"/>
              </a:ext>
            </a:extLst>
          </p:cNvPr>
          <p:cNvSpPr>
            <a:spLocks noGrp="1"/>
          </p:cNvSpPr>
          <p:nvPr>
            <p:ph idx="1"/>
          </p:nvPr>
        </p:nvSpPr>
        <p:spPr/>
        <p:txBody>
          <a:bodyPr/>
          <a:lstStyle/>
          <a:p>
            <a:r>
              <a:rPr lang="en-US" dirty="0"/>
              <a:t>Upon completion of the teaching session, the learner will demonstrate a willingness to implement lifestyle changes by committing to incorporating at least one prevention strategy into their daily routine for the next week. </a:t>
            </a:r>
          </a:p>
        </p:txBody>
      </p:sp>
    </p:spTree>
    <p:extLst>
      <p:ext uri="{BB962C8B-B14F-4D97-AF65-F5344CB8AC3E}">
        <p14:creationId xmlns:p14="http://schemas.microsoft.com/office/powerpoint/2010/main" val="2654435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F68C6-A207-628A-8DC1-F13A37977F64}"/>
              </a:ext>
            </a:extLst>
          </p:cNvPr>
          <p:cNvSpPr>
            <a:spLocks noGrp="1"/>
          </p:cNvSpPr>
          <p:nvPr>
            <p:ph type="title"/>
          </p:nvPr>
        </p:nvSpPr>
        <p:spPr/>
        <p:txBody>
          <a:bodyPr/>
          <a:lstStyle/>
          <a:p>
            <a:r>
              <a:rPr lang="en-US" b="0" dirty="0"/>
              <a:t>Outline of Content to Meet Attitude Objective</a:t>
            </a:r>
            <a:endParaRPr lang="en-US" dirty="0"/>
          </a:p>
        </p:txBody>
      </p:sp>
      <p:sp>
        <p:nvSpPr>
          <p:cNvPr id="3" name="Content Placeholder 2">
            <a:extLst>
              <a:ext uri="{FF2B5EF4-FFF2-40B4-BE49-F238E27FC236}">
                <a16:creationId xmlns:a16="http://schemas.microsoft.com/office/drawing/2014/main" id="{2618DA47-E966-D0AC-F290-276A21406E1E}"/>
              </a:ext>
            </a:extLst>
          </p:cNvPr>
          <p:cNvSpPr>
            <a:spLocks noGrp="1"/>
          </p:cNvSpPr>
          <p:nvPr>
            <p:ph idx="1"/>
          </p:nvPr>
        </p:nvSpPr>
        <p:spPr/>
        <p:txBody>
          <a:bodyPr/>
          <a:lstStyle/>
          <a:p>
            <a:r>
              <a:rPr lang="en-US" dirty="0"/>
              <a:t>What are some ways you can prevent high blood pressure?</a:t>
            </a:r>
          </a:p>
          <a:p>
            <a:r>
              <a:rPr lang="en-US" dirty="0"/>
              <a:t>Do you already do any of these preventative strategies? Are there some you have not been doing, but think you should? </a:t>
            </a:r>
          </a:p>
          <a:p>
            <a:r>
              <a:rPr lang="en-US" dirty="0"/>
              <a:t>Is there one you are willing to try out for the next week? </a:t>
            </a:r>
          </a:p>
          <a:p>
            <a:r>
              <a:rPr lang="en-US" dirty="0"/>
              <a:t>Do you have any questions or concerns? </a:t>
            </a:r>
          </a:p>
          <a:p>
            <a:r>
              <a:rPr lang="en-US" dirty="0"/>
              <a:t>Feel free to ask any questions you have, and we can figure it out together. </a:t>
            </a:r>
          </a:p>
        </p:txBody>
      </p:sp>
    </p:spTree>
    <p:extLst>
      <p:ext uri="{BB962C8B-B14F-4D97-AF65-F5344CB8AC3E}">
        <p14:creationId xmlns:p14="http://schemas.microsoft.com/office/powerpoint/2010/main" val="2004900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A1E9-1773-1C8F-60E5-F66CED8481CF}"/>
              </a:ext>
            </a:extLst>
          </p:cNvPr>
          <p:cNvSpPr>
            <a:spLocks noGrp="1"/>
          </p:cNvSpPr>
          <p:nvPr>
            <p:ph type="title"/>
          </p:nvPr>
        </p:nvSpPr>
        <p:spPr/>
        <p:txBody>
          <a:bodyPr>
            <a:normAutofit fontScale="90000"/>
          </a:bodyPr>
          <a:lstStyle/>
          <a:p>
            <a:r>
              <a:rPr lang="en-US" b="0" dirty="0"/>
              <a:t>Instructional Method, Materials, and Time for Attitude Content </a:t>
            </a:r>
            <a:endParaRPr lang="en-US" dirty="0"/>
          </a:p>
        </p:txBody>
      </p:sp>
      <p:sp>
        <p:nvSpPr>
          <p:cNvPr id="3" name="Content Placeholder 2">
            <a:extLst>
              <a:ext uri="{FF2B5EF4-FFF2-40B4-BE49-F238E27FC236}">
                <a16:creationId xmlns:a16="http://schemas.microsoft.com/office/drawing/2014/main" id="{7B4BB399-26A0-1D45-DB88-1445A6F29432}"/>
              </a:ext>
            </a:extLst>
          </p:cNvPr>
          <p:cNvSpPr>
            <a:spLocks noGrp="1"/>
          </p:cNvSpPr>
          <p:nvPr>
            <p:ph idx="1"/>
          </p:nvPr>
        </p:nvSpPr>
        <p:spPr/>
        <p:txBody>
          <a:bodyPr/>
          <a:lstStyle/>
          <a:p>
            <a:r>
              <a:rPr lang="en-US" dirty="0"/>
              <a:t>To wrap up this teaching session, I will ask for volunteers to describe hypertension and define some risk factors. I will write their answers on a whiteboard so everyone can see. </a:t>
            </a:r>
          </a:p>
          <a:p>
            <a:r>
              <a:rPr lang="en-US" dirty="0"/>
              <a:t>Next, I will ask for a volunteer to review the steps of measuring a blood pressure level as I write these down. </a:t>
            </a:r>
          </a:p>
          <a:p>
            <a:r>
              <a:rPr lang="en-US" dirty="0"/>
              <a:t>Then I will review preventative strategies with them and ask them to each verbalize one strategy that they plan to incorporate throughout the next week. I will write these on the whiteboard as well. I will ask for questions or clarifications. </a:t>
            </a:r>
          </a:p>
          <a:p>
            <a:r>
              <a:rPr lang="en-US" dirty="0"/>
              <a:t>This should last about 5 minutes. </a:t>
            </a:r>
          </a:p>
        </p:txBody>
      </p:sp>
    </p:spTree>
    <p:extLst>
      <p:ext uri="{BB962C8B-B14F-4D97-AF65-F5344CB8AC3E}">
        <p14:creationId xmlns:p14="http://schemas.microsoft.com/office/powerpoint/2010/main" val="3119794660"/>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docProps/app.xml><?xml version="1.0" encoding="utf-8"?>
<Properties xmlns="http://schemas.openxmlformats.org/officeDocument/2006/extended-properties" xmlns:vt="http://schemas.openxmlformats.org/officeDocument/2006/docPropsVTypes">
  <TotalTime>4769</TotalTime>
  <Words>739</Words>
  <Application>Microsoft Office PowerPoint</Application>
  <PresentationFormat>Widescreen</PresentationFormat>
  <Paragraphs>35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Bierstadt</vt:lpstr>
      <vt:lpstr>Grandview Display</vt:lpstr>
      <vt:lpstr>DashVTI</vt:lpstr>
      <vt:lpstr>Hypertension</vt:lpstr>
      <vt:lpstr>Cognitive Objective</vt:lpstr>
      <vt:lpstr>Outline of Content to Meet Knowledge Objective</vt:lpstr>
      <vt:lpstr>Instructional Method, Materials and Time for Knowledge Content </vt:lpstr>
      <vt:lpstr>Psychomotor Objective</vt:lpstr>
      <vt:lpstr>Outline of Content to Meet Skills Objective</vt:lpstr>
      <vt:lpstr>Instructional Method, Materials, and Time for Skills Content</vt:lpstr>
      <vt:lpstr>Affective Objective</vt:lpstr>
      <vt:lpstr>Outline of Content to Meet Attitude Objective</vt:lpstr>
      <vt:lpstr>Instructional Method, Materials, and Time for Attitude Content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Keren Eicher</dc:creator>
  <cp:lastModifiedBy>Keren Eicher</cp:lastModifiedBy>
  <cp:revision>1</cp:revision>
  <dcterms:created xsi:type="dcterms:W3CDTF">2026-03-18T13:57:58Z</dcterms:created>
  <dcterms:modified xsi:type="dcterms:W3CDTF">2026-03-21T21:27:53Z</dcterms:modified>
</cp:coreProperties>
</file>