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58"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p:restoredTop sz="79374"/>
  </p:normalViewPr>
  <p:slideViewPr>
    <p:cSldViewPr snapToGrid="0" snapToObjects="1">
      <p:cViewPr varScale="1">
        <p:scale>
          <a:sx n="119" d="100"/>
          <a:sy n="119" d="100"/>
        </p:scale>
        <p:origin x="16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26B45-57FC-4BA0-B292-94D4CCA9ACFC}"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66B24A09-4FEB-43FD-8FCC-A14F6FDBB748}">
      <dgm:prSet/>
      <dgm:spPr/>
      <dgm:t>
        <a:bodyPr/>
        <a:lstStyle/>
        <a:p>
          <a:r>
            <a:rPr lang="en-US" dirty="0"/>
            <a:t>Phishing</a:t>
          </a:r>
        </a:p>
      </dgm:t>
    </dgm:pt>
    <dgm:pt modelId="{249EB65D-0D67-4D59-BE2F-DEF78563E89D}" type="parTrans" cxnId="{95A7D23C-C1BF-448B-9F63-B7020F8A6451}">
      <dgm:prSet/>
      <dgm:spPr/>
      <dgm:t>
        <a:bodyPr/>
        <a:lstStyle/>
        <a:p>
          <a:endParaRPr lang="en-US"/>
        </a:p>
      </dgm:t>
    </dgm:pt>
    <dgm:pt modelId="{D5187B81-7834-4737-B7D7-0F25BB814C34}" type="sibTrans" cxnId="{95A7D23C-C1BF-448B-9F63-B7020F8A6451}">
      <dgm:prSet/>
      <dgm:spPr/>
      <dgm:t>
        <a:bodyPr/>
        <a:lstStyle/>
        <a:p>
          <a:endParaRPr lang="en-US"/>
        </a:p>
      </dgm:t>
    </dgm:pt>
    <dgm:pt modelId="{ACA51D27-BCF5-4714-A4A9-1C511FAB4911}">
      <dgm:prSet/>
      <dgm:spPr/>
      <dgm:t>
        <a:bodyPr/>
        <a:lstStyle/>
        <a:p>
          <a:r>
            <a:rPr lang="en-US"/>
            <a:t>Pretexting</a:t>
          </a:r>
        </a:p>
      </dgm:t>
    </dgm:pt>
    <dgm:pt modelId="{2600E122-221D-462B-B9F3-6340AE3C94A0}" type="parTrans" cxnId="{5823D47C-A447-4E02-A32C-9A574E203F8C}">
      <dgm:prSet/>
      <dgm:spPr/>
      <dgm:t>
        <a:bodyPr/>
        <a:lstStyle/>
        <a:p>
          <a:endParaRPr lang="en-US"/>
        </a:p>
      </dgm:t>
    </dgm:pt>
    <dgm:pt modelId="{2D16408F-6860-4253-BA4E-A3ADE96704C0}" type="sibTrans" cxnId="{5823D47C-A447-4E02-A32C-9A574E203F8C}">
      <dgm:prSet/>
      <dgm:spPr/>
      <dgm:t>
        <a:bodyPr/>
        <a:lstStyle/>
        <a:p>
          <a:endParaRPr lang="en-US"/>
        </a:p>
      </dgm:t>
    </dgm:pt>
    <dgm:pt modelId="{891968F0-A42C-4E9B-BA36-1DC3FC96D855}">
      <dgm:prSet/>
      <dgm:spPr/>
      <dgm:t>
        <a:bodyPr/>
        <a:lstStyle/>
        <a:p>
          <a:r>
            <a:rPr lang="en-US"/>
            <a:t>Baiting</a:t>
          </a:r>
        </a:p>
      </dgm:t>
    </dgm:pt>
    <dgm:pt modelId="{F20325E9-A7DE-41B1-8968-2CFC54A17C27}" type="parTrans" cxnId="{B0026170-8925-4962-BABC-CC538EAE123A}">
      <dgm:prSet/>
      <dgm:spPr/>
      <dgm:t>
        <a:bodyPr/>
        <a:lstStyle/>
        <a:p>
          <a:endParaRPr lang="en-US"/>
        </a:p>
      </dgm:t>
    </dgm:pt>
    <dgm:pt modelId="{5E4FA469-A699-4C03-BFD6-E862FEDB7766}" type="sibTrans" cxnId="{B0026170-8925-4962-BABC-CC538EAE123A}">
      <dgm:prSet/>
      <dgm:spPr/>
      <dgm:t>
        <a:bodyPr/>
        <a:lstStyle/>
        <a:p>
          <a:endParaRPr lang="en-US"/>
        </a:p>
      </dgm:t>
    </dgm:pt>
    <dgm:pt modelId="{45E5AD52-297A-4DF6-A517-3E0C7743A1AF}">
      <dgm:prSet/>
      <dgm:spPr/>
      <dgm:t>
        <a:bodyPr/>
        <a:lstStyle/>
        <a:p>
          <a:r>
            <a:rPr lang="en-US"/>
            <a:t>Triggers: urgency, authority, curiosity</a:t>
          </a:r>
        </a:p>
      </dgm:t>
    </dgm:pt>
    <dgm:pt modelId="{3B2C13B7-8BEA-4AFE-9953-0FCE0BDFCDCB}" type="parTrans" cxnId="{FFD83F9C-0FAF-4968-B09C-1CB46BA981D2}">
      <dgm:prSet/>
      <dgm:spPr/>
      <dgm:t>
        <a:bodyPr/>
        <a:lstStyle/>
        <a:p>
          <a:endParaRPr lang="en-US"/>
        </a:p>
      </dgm:t>
    </dgm:pt>
    <dgm:pt modelId="{6D70E53C-F36B-4213-AF7B-CFB1CC4A8588}" type="sibTrans" cxnId="{FFD83F9C-0FAF-4968-B09C-1CB46BA981D2}">
      <dgm:prSet/>
      <dgm:spPr/>
      <dgm:t>
        <a:bodyPr/>
        <a:lstStyle/>
        <a:p>
          <a:endParaRPr lang="en-US"/>
        </a:p>
      </dgm:t>
    </dgm:pt>
    <dgm:pt modelId="{0AB39C00-58DC-2C4A-BB5B-73B92210B789}" type="pres">
      <dgm:prSet presAssocID="{CEE26B45-57FC-4BA0-B292-94D4CCA9ACFC}" presName="vert0" presStyleCnt="0">
        <dgm:presLayoutVars>
          <dgm:dir/>
          <dgm:animOne val="branch"/>
          <dgm:animLvl val="lvl"/>
        </dgm:presLayoutVars>
      </dgm:prSet>
      <dgm:spPr/>
    </dgm:pt>
    <dgm:pt modelId="{AD87641F-26B4-1744-8F40-675DAF9DB40C}" type="pres">
      <dgm:prSet presAssocID="{66B24A09-4FEB-43FD-8FCC-A14F6FDBB748}" presName="thickLine" presStyleLbl="alignNode1" presStyleIdx="0" presStyleCnt="4"/>
      <dgm:spPr/>
    </dgm:pt>
    <dgm:pt modelId="{8D31B072-627C-9C45-AECC-F1ACF7A71677}" type="pres">
      <dgm:prSet presAssocID="{66B24A09-4FEB-43FD-8FCC-A14F6FDBB748}" presName="horz1" presStyleCnt="0"/>
      <dgm:spPr/>
    </dgm:pt>
    <dgm:pt modelId="{3CFFF385-2BF1-944B-8190-D65DE5688C19}" type="pres">
      <dgm:prSet presAssocID="{66B24A09-4FEB-43FD-8FCC-A14F6FDBB748}" presName="tx1" presStyleLbl="revTx" presStyleIdx="0" presStyleCnt="4"/>
      <dgm:spPr/>
    </dgm:pt>
    <dgm:pt modelId="{69E1307C-9E6C-5E42-A2B1-9D71BE944E89}" type="pres">
      <dgm:prSet presAssocID="{66B24A09-4FEB-43FD-8FCC-A14F6FDBB748}" presName="vert1" presStyleCnt="0"/>
      <dgm:spPr/>
    </dgm:pt>
    <dgm:pt modelId="{C883642D-ED83-E049-A025-495F8BE5773A}" type="pres">
      <dgm:prSet presAssocID="{ACA51D27-BCF5-4714-A4A9-1C511FAB4911}" presName="thickLine" presStyleLbl="alignNode1" presStyleIdx="1" presStyleCnt="4"/>
      <dgm:spPr/>
    </dgm:pt>
    <dgm:pt modelId="{82E80D53-48C4-764A-8C6C-468E74E91BDF}" type="pres">
      <dgm:prSet presAssocID="{ACA51D27-BCF5-4714-A4A9-1C511FAB4911}" presName="horz1" presStyleCnt="0"/>
      <dgm:spPr/>
    </dgm:pt>
    <dgm:pt modelId="{FA382A32-4925-F746-B194-CB8C1679DD30}" type="pres">
      <dgm:prSet presAssocID="{ACA51D27-BCF5-4714-A4A9-1C511FAB4911}" presName="tx1" presStyleLbl="revTx" presStyleIdx="1" presStyleCnt="4"/>
      <dgm:spPr/>
    </dgm:pt>
    <dgm:pt modelId="{D4EB9AB3-A78D-484F-9F8D-FFCF9842174E}" type="pres">
      <dgm:prSet presAssocID="{ACA51D27-BCF5-4714-A4A9-1C511FAB4911}" presName="vert1" presStyleCnt="0"/>
      <dgm:spPr/>
    </dgm:pt>
    <dgm:pt modelId="{47BEB7BD-BDD6-9443-A73B-B6555A3A8585}" type="pres">
      <dgm:prSet presAssocID="{891968F0-A42C-4E9B-BA36-1DC3FC96D855}" presName="thickLine" presStyleLbl="alignNode1" presStyleIdx="2" presStyleCnt="4"/>
      <dgm:spPr/>
    </dgm:pt>
    <dgm:pt modelId="{10D9FDA9-D1DC-DB42-BB58-2A24B5369E11}" type="pres">
      <dgm:prSet presAssocID="{891968F0-A42C-4E9B-BA36-1DC3FC96D855}" presName="horz1" presStyleCnt="0"/>
      <dgm:spPr/>
    </dgm:pt>
    <dgm:pt modelId="{53F1861C-129D-BB43-BB91-44D28CCB9DCC}" type="pres">
      <dgm:prSet presAssocID="{891968F0-A42C-4E9B-BA36-1DC3FC96D855}" presName="tx1" presStyleLbl="revTx" presStyleIdx="2" presStyleCnt="4"/>
      <dgm:spPr/>
    </dgm:pt>
    <dgm:pt modelId="{D30CDADC-980A-7940-A4AC-FAB39CE73647}" type="pres">
      <dgm:prSet presAssocID="{891968F0-A42C-4E9B-BA36-1DC3FC96D855}" presName="vert1" presStyleCnt="0"/>
      <dgm:spPr/>
    </dgm:pt>
    <dgm:pt modelId="{57AC1390-B203-7D41-98BC-6A5BFF2813E7}" type="pres">
      <dgm:prSet presAssocID="{45E5AD52-297A-4DF6-A517-3E0C7743A1AF}" presName="thickLine" presStyleLbl="alignNode1" presStyleIdx="3" presStyleCnt="4"/>
      <dgm:spPr/>
    </dgm:pt>
    <dgm:pt modelId="{CD2C466A-6AD0-A647-895B-0617604C3BF8}" type="pres">
      <dgm:prSet presAssocID="{45E5AD52-297A-4DF6-A517-3E0C7743A1AF}" presName="horz1" presStyleCnt="0"/>
      <dgm:spPr/>
    </dgm:pt>
    <dgm:pt modelId="{646178DD-BAD5-2840-AD39-59A7769AE74E}" type="pres">
      <dgm:prSet presAssocID="{45E5AD52-297A-4DF6-A517-3E0C7743A1AF}" presName="tx1" presStyleLbl="revTx" presStyleIdx="3" presStyleCnt="4"/>
      <dgm:spPr/>
    </dgm:pt>
    <dgm:pt modelId="{FB9FA433-9A4B-5244-B742-C652278A51B0}" type="pres">
      <dgm:prSet presAssocID="{45E5AD52-297A-4DF6-A517-3E0C7743A1AF}" presName="vert1" presStyleCnt="0"/>
      <dgm:spPr/>
    </dgm:pt>
  </dgm:ptLst>
  <dgm:cxnLst>
    <dgm:cxn modelId="{327EA20C-E220-8442-B0E5-30D91E4D3250}" type="presOf" srcId="{ACA51D27-BCF5-4714-A4A9-1C511FAB4911}" destId="{FA382A32-4925-F746-B194-CB8C1679DD30}" srcOrd="0" destOrd="0" presId="urn:microsoft.com/office/officeart/2008/layout/LinedList"/>
    <dgm:cxn modelId="{11799211-016E-EE42-A778-65516BDC84EF}" type="presOf" srcId="{CEE26B45-57FC-4BA0-B292-94D4CCA9ACFC}" destId="{0AB39C00-58DC-2C4A-BB5B-73B92210B789}" srcOrd="0" destOrd="0" presId="urn:microsoft.com/office/officeart/2008/layout/LinedList"/>
    <dgm:cxn modelId="{3C3D5517-859F-0143-A134-C23EEDC9C435}" type="presOf" srcId="{891968F0-A42C-4E9B-BA36-1DC3FC96D855}" destId="{53F1861C-129D-BB43-BB91-44D28CCB9DCC}" srcOrd="0" destOrd="0" presId="urn:microsoft.com/office/officeart/2008/layout/LinedList"/>
    <dgm:cxn modelId="{95A7D23C-C1BF-448B-9F63-B7020F8A6451}" srcId="{CEE26B45-57FC-4BA0-B292-94D4CCA9ACFC}" destId="{66B24A09-4FEB-43FD-8FCC-A14F6FDBB748}" srcOrd="0" destOrd="0" parTransId="{249EB65D-0D67-4D59-BE2F-DEF78563E89D}" sibTransId="{D5187B81-7834-4737-B7D7-0F25BB814C34}"/>
    <dgm:cxn modelId="{B0026170-8925-4962-BABC-CC538EAE123A}" srcId="{CEE26B45-57FC-4BA0-B292-94D4CCA9ACFC}" destId="{891968F0-A42C-4E9B-BA36-1DC3FC96D855}" srcOrd="2" destOrd="0" parTransId="{F20325E9-A7DE-41B1-8968-2CFC54A17C27}" sibTransId="{5E4FA469-A699-4C03-BFD6-E862FEDB7766}"/>
    <dgm:cxn modelId="{5823D47C-A447-4E02-A32C-9A574E203F8C}" srcId="{CEE26B45-57FC-4BA0-B292-94D4CCA9ACFC}" destId="{ACA51D27-BCF5-4714-A4A9-1C511FAB4911}" srcOrd="1" destOrd="0" parTransId="{2600E122-221D-462B-B9F3-6340AE3C94A0}" sibTransId="{2D16408F-6860-4253-BA4E-A3ADE96704C0}"/>
    <dgm:cxn modelId="{FFD83F9C-0FAF-4968-B09C-1CB46BA981D2}" srcId="{CEE26B45-57FC-4BA0-B292-94D4CCA9ACFC}" destId="{45E5AD52-297A-4DF6-A517-3E0C7743A1AF}" srcOrd="3" destOrd="0" parTransId="{3B2C13B7-8BEA-4AFE-9953-0FCE0BDFCDCB}" sibTransId="{6D70E53C-F36B-4213-AF7B-CFB1CC4A8588}"/>
    <dgm:cxn modelId="{C0ADBBE4-88A6-844D-8A6B-63577A157753}" type="presOf" srcId="{66B24A09-4FEB-43FD-8FCC-A14F6FDBB748}" destId="{3CFFF385-2BF1-944B-8190-D65DE5688C19}" srcOrd="0" destOrd="0" presId="urn:microsoft.com/office/officeart/2008/layout/LinedList"/>
    <dgm:cxn modelId="{E5934CEE-679B-B44C-8A1F-4D768C3169AC}" type="presOf" srcId="{45E5AD52-297A-4DF6-A517-3E0C7743A1AF}" destId="{646178DD-BAD5-2840-AD39-59A7769AE74E}" srcOrd="0" destOrd="0" presId="urn:microsoft.com/office/officeart/2008/layout/LinedList"/>
    <dgm:cxn modelId="{8636698A-47FB-7C47-9CC0-E53E965A4EAC}" type="presParOf" srcId="{0AB39C00-58DC-2C4A-BB5B-73B92210B789}" destId="{AD87641F-26B4-1744-8F40-675DAF9DB40C}" srcOrd="0" destOrd="0" presId="urn:microsoft.com/office/officeart/2008/layout/LinedList"/>
    <dgm:cxn modelId="{63021A72-C677-734F-A4E8-61AEC8106148}" type="presParOf" srcId="{0AB39C00-58DC-2C4A-BB5B-73B92210B789}" destId="{8D31B072-627C-9C45-AECC-F1ACF7A71677}" srcOrd="1" destOrd="0" presId="urn:microsoft.com/office/officeart/2008/layout/LinedList"/>
    <dgm:cxn modelId="{3DAC1581-8B7E-9B4C-8DE3-6F564AF6AE9B}" type="presParOf" srcId="{8D31B072-627C-9C45-AECC-F1ACF7A71677}" destId="{3CFFF385-2BF1-944B-8190-D65DE5688C19}" srcOrd="0" destOrd="0" presId="urn:microsoft.com/office/officeart/2008/layout/LinedList"/>
    <dgm:cxn modelId="{A29130E1-1D19-AD41-8E7F-384189226CA8}" type="presParOf" srcId="{8D31B072-627C-9C45-AECC-F1ACF7A71677}" destId="{69E1307C-9E6C-5E42-A2B1-9D71BE944E89}" srcOrd="1" destOrd="0" presId="urn:microsoft.com/office/officeart/2008/layout/LinedList"/>
    <dgm:cxn modelId="{D7E47768-EF85-C641-ADED-A154E1CB7992}" type="presParOf" srcId="{0AB39C00-58DC-2C4A-BB5B-73B92210B789}" destId="{C883642D-ED83-E049-A025-495F8BE5773A}" srcOrd="2" destOrd="0" presId="urn:microsoft.com/office/officeart/2008/layout/LinedList"/>
    <dgm:cxn modelId="{C3B1474B-8B80-AD48-A690-4C00688A14B7}" type="presParOf" srcId="{0AB39C00-58DC-2C4A-BB5B-73B92210B789}" destId="{82E80D53-48C4-764A-8C6C-468E74E91BDF}" srcOrd="3" destOrd="0" presId="urn:microsoft.com/office/officeart/2008/layout/LinedList"/>
    <dgm:cxn modelId="{E2640CBE-9BBE-0A4B-B2AC-B02A67A6FB3E}" type="presParOf" srcId="{82E80D53-48C4-764A-8C6C-468E74E91BDF}" destId="{FA382A32-4925-F746-B194-CB8C1679DD30}" srcOrd="0" destOrd="0" presId="urn:microsoft.com/office/officeart/2008/layout/LinedList"/>
    <dgm:cxn modelId="{8A1B733E-A5D6-D444-B164-7D2C23D96959}" type="presParOf" srcId="{82E80D53-48C4-764A-8C6C-468E74E91BDF}" destId="{D4EB9AB3-A78D-484F-9F8D-FFCF9842174E}" srcOrd="1" destOrd="0" presId="urn:microsoft.com/office/officeart/2008/layout/LinedList"/>
    <dgm:cxn modelId="{0567ADF5-1184-BF44-8B4A-F4F61D2CE328}" type="presParOf" srcId="{0AB39C00-58DC-2C4A-BB5B-73B92210B789}" destId="{47BEB7BD-BDD6-9443-A73B-B6555A3A8585}" srcOrd="4" destOrd="0" presId="urn:microsoft.com/office/officeart/2008/layout/LinedList"/>
    <dgm:cxn modelId="{81D1C7D5-E780-8F4D-B6F6-64A15E86474A}" type="presParOf" srcId="{0AB39C00-58DC-2C4A-BB5B-73B92210B789}" destId="{10D9FDA9-D1DC-DB42-BB58-2A24B5369E11}" srcOrd="5" destOrd="0" presId="urn:microsoft.com/office/officeart/2008/layout/LinedList"/>
    <dgm:cxn modelId="{91C9BE17-EE5F-154D-BB13-C374283C094A}" type="presParOf" srcId="{10D9FDA9-D1DC-DB42-BB58-2A24B5369E11}" destId="{53F1861C-129D-BB43-BB91-44D28CCB9DCC}" srcOrd="0" destOrd="0" presId="urn:microsoft.com/office/officeart/2008/layout/LinedList"/>
    <dgm:cxn modelId="{8F941D02-29D0-D44C-B9CC-C6807037DD1E}" type="presParOf" srcId="{10D9FDA9-D1DC-DB42-BB58-2A24B5369E11}" destId="{D30CDADC-980A-7940-A4AC-FAB39CE73647}" srcOrd="1" destOrd="0" presId="urn:microsoft.com/office/officeart/2008/layout/LinedList"/>
    <dgm:cxn modelId="{8862EBEE-A661-7A49-9B77-E40DE5206F89}" type="presParOf" srcId="{0AB39C00-58DC-2C4A-BB5B-73B92210B789}" destId="{57AC1390-B203-7D41-98BC-6A5BFF2813E7}" srcOrd="6" destOrd="0" presId="urn:microsoft.com/office/officeart/2008/layout/LinedList"/>
    <dgm:cxn modelId="{FF38A826-96DD-8742-B2F1-11C3CB71F059}" type="presParOf" srcId="{0AB39C00-58DC-2C4A-BB5B-73B92210B789}" destId="{CD2C466A-6AD0-A647-895B-0617604C3BF8}" srcOrd="7" destOrd="0" presId="urn:microsoft.com/office/officeart/2008/layout/LinedList"/>
    <dgm:cxn modelId="{16E8D192-E7E3-924C-9861-BEEAE5DACE84}" type="presParOf" srcId="{CD2C466A-6AD0-A647-895B-0617604C3BF8}" destId="{646178DD-BAD5-2840-AD39-59A7769AE74E}" srcOrd="0" destOrd="0" presId="urn:microsoft.com/office/officeart/2008/layout/LinedList"/>
    <dgm:cxn modelId="{3FCDDA2F-BFBE-6346-9441-8BC86399D16A}" type="presParOf" srcId="{CD2C466A-6AD0-A647-895B-0617604C3BF8}" destId="{FB9FA433-9A4B-5244-B742-C652278A51B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2276A-C492-41FF-A74E-AED2003EA2A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30FA709C-51D9-4F41-8107-478639171C46}">
      <dgm:prSet custT="1"/>
      <dgm:spPr/>
      <dgm:t>
        <a:bodyPr/>
        <a:lstStyle/>
        <a:p>
          <a:pPr algn="ctr"/>
          <a:r>
            <a:rPr lang="en-US" sz="3200" dirty="0"/>
            <a:t>Employees tricked</a:t>
          </a:r>
        </a:p>
      </dgm:t>
    </dgm:pt>
    <dgm:pt modelId="{2097818A-A9DA-41DE-A1C6-A61C7E540E24}" type="parTrans" cxnId="{FEB327D5-5B55-458A-BBBC-AC93E6818F92}">
      <dgm:prSet/>
      <dgm:spPr/>
      <dgm:t>
        <a:bodyPr/>
        <a:lstStyle/>
        <a:p>
          <a:endParaRPr lang="en-US"/>
        </a:p>
      </dgm:t>
    </dgm:pt>
    <dgm:pt modelId="{D60BAAE9-A702-4563-9AD0-2B7C99490782}" type="sibTrans" cxnId="{FEB327D5-5B55-458A-BBBC-AC93E6818F92}">
      <dgm:prSet/>
      <dgm:spPr/>
      <dgm:t>
        <a:bodyPr/>
        <a:lstStyle/>
        <a:p>
          <a:endParaRPr lang="en-US"/>
        </a:p>
      </dgm:t>
    </dgm:pt>
    <dgm:pt modelId="{ECD1905D-2CD3-442E-82C2-B4368F5F352D}">
      <dgm:prSet custT="1"/>
      <dgm:spPr/>
      <dgm:t>
        <a:bodyPr/>
        <a:lstStyle/>
        <a:p>
          <a:pPr algn="ctr"/>
          <a:r>
            <a:rPr lang="en-US" sz="3200" dirty="0"/>
            <a:t>Accounts hijacked</a:t>
          </a:r>
        </a:p>
      </dgm:t>
    </dgm:pt>
    <dgm:pt modelId="{307C9592-493B-40BE-B923-FA8F28776489}" type="parTrans" cxnId="{714DD99C-48B5-4237-8D8F-97BCD82931B6}">
      <dgm:prSet/>
      <dgm:spPr/>
      <dgm:t>
        <a:bodyPr/>
        <a:lstStyle/>
        <a:p>
          <a:endParaRPr lang="en-US"/>
        </a:p>
      </dgm:t>
    </dgm:pt>
    <dgm:pt modelId="{CB0B0815-4470-452D-BDBF-744AD01C7E38}" type="sibTrans" cxnId="{714DD99C-48B5-4237-8D8F-97BCD82931B6}">
      <dgm:prSet/>
      <dgm:spPr/>
      <dgm:t>
        <a:bodyPr/>
        <a:lstStyle/>
        <a:p>
          <a:endParaRPr lang="en-US"/>
        </a:p>
      </dgm:t>
    </dgm:pt>
    <dgm:pt modelId="{44F25D37-F0DC-4E42-B64B-0C79A60D2434}">
      <dgm:prSet custT="1"/>
      <dgm:spPr/>
      <dgm:t>
        <a:bodyPr/>
        <a:lstStyle/>
        <a:p>
          <a:pPr algn="ctr"/>
          <a:r>
            <a:rPr lang="en-US" sz="3200" dirty="0"/>
            <a:t>Bitcoin giveaway</a:t>
          </a:r>
        </a:p>
      </dgm:t>
    </dgm:pt>
    <dgm:pt modelId="{A9F38B2F-9237-4BD4-8573-650DBA61DE55}" type="parTrans" cxnId="{83CBD018-6585-47DA-B80C-D581B7600CB8}">
      <dgm:prSet/>
      <dgm:spPr/>
      <dgm:t>
        <a:bodyPr/>
        <a:lstStyle/>
        <a:p>
          <a:endParaRPr lang="en-US"/>
        </a:p>
      </dgm:t>
    </dgm:pt>
    <dgm:pt modelId="{8269DB80-B989-4F9B-BE35-7A71CEB3EDA7}" type="sibTrans" cxnId="{83CBD018-6585-47DA-B80C-D581B7600CB8}">
      <dgm:prSet/>
      <dgm:spPr/>
      <dgm:t>
        <a:bodyPr/>
        <a:lstStyle/>
        <a:p>
          <a:endParaRPr lang="en-US"/>
        </a:p>
      </dgm:t>
    </dgm:pt>
    <dgm:pt modelId="{7ECD39C2-378D-D844-BD84-FA74B1EEA5C9}" type="pres">
      <dgm:prSet presAssocID="{2E22276A-C492-41FF-A74E-AED2003EA2AE}" presName="vert0" presStyleCnt="0">
        <dgm:presLayoutVars>
          <dgm:dir/>
          <dgm:animOne val="branch"/>
          <dgm:animLvl val="lvl"/>
        </dgm:presLayoutVars>
      </dgm:prSet>
      <dgm:spPr/>
    </dgm:pt>
    <dgm:pt modelId="{C95B6E2E-9E09-7646-865C-4FC3258695D5}" type="pres">
      <dgm:prSet presAssocID="{30FA709C-51D9-4F41-8107-478639171C46}" presName="thickLine" presStyleLbl="alignNode1" presStyleIdx="0" presStyleCnt="3"/>
      <dgm:spPr/>
    </dgm:pt>
    <dgm:pt modelId="{3A40D153-EDE0-4C49-A4E3-2872E2BBC4EB}" type="pres">
      <dgm:prSet presAssocID="{30FA709C-51D9-4F41-8107-478639171C46}" presName="horz1" presStyleCnt="0"/>
      <dgm:spPr/>
    </dgm:pt>
    <dgm:pt modelId="{DE6A8918-0DFF-3B47-BC11-48A332DEBEEF}" type="pres">
      <dgm:prSet presAssocID="{30FA709C-51D9-4F41-8107-478639171C46}" presName="tx1" presStyleLbl="revTx" presStyleIdx="0" presStyleCnt="3" custLinFactX="5456" custLinFactNeighborX="100000" custLinFactNeighborY="-50080"/>
      <dgm:spPr/>
    </dgm:pt>
    <dgm:pt modelId="{D17AC1F5-0901-4640-990C-660A613D3FD0}" type="pres">
      <dgm:prSet presAssocID="{30FA709C-51D9-4F41-8107-478639171C46}" presName="vert1" presStyleCnt="0"/>
      <dgm:spPr/>
    </dgm:pt>
    <dgm:pt modelId="{A544FD4E-4682-3546-BD69-CD2D01EB00C9}" type="pres">
      <dgm:prSet presAssocID="{ECD1905D-2CD3-442E-82C2-B4368F5F352D}" presName="thickLine" presStyleLbl="alignNode1" presStyleIdx="1" presStyleCnt="3"/>
      <dgm:spPr/>
    </dgm:pt>
    <dgm:pt modelId="{E3C7B9A9-D36F-3C49-B4E9-1B9D400E6C74}" type="pres">
      <dgm:prSet presAssocID="{ECD1905D-2CD3-442E-82C2-B4368F5F352D}" presName="horz1" presStyleCnt="0"/>
      <dgm:spPr/>
    </dgm:pt>
    <dgm:pt modelId="{B6FB39EB-C238-3C4A-90EF-F46B1A9A1783}" type="pres">
      <dgm:prSet presAssocID="{ECD1905D-2CD3-442E-82C2-B4368F5F352D}" presName="tx1" presStyleLbl="revTx" presStyleIdx="1" presStyleCnt="3"/>
      <dgm:spPr/>
    </dgm:pt>
    <dgm:pt modelId="{14EBBC94-15DF-A54A-B6C3-65570F689F83}" type="pres">
      <dgm:prSet presAssocID="{ECD1905D-2CD3-442E-82C2-B4368F5F352D}" presName="vert1" presStyleCnt="0"/>
      <dgm:spPr/>
    </dgm:pt>
    <dgm:pt modelId="{19408796-6609-8B4F-9129-BE81D44DE3D2}" type="pres">
      <dgm:prSet presAssocID="{44F25D37-F0DC-4E42-B64B-0C79A60D2434}" presName="thickLine" presStyleLbl="alignNode1" presStyleIdx="2" presStyleCnt="3"/>
      <dgm:spPr/>
    </dgm:pt>
    <dgm:pt modelId="{5A390D78-01E0-E54C-9841-8DB7CB13FD23}" type="pres">
      <dgm:prSet presAssocID="{44F25D37-F0DC-4E42-B64B-0C79A60D2434}" presName="horz1" presStyleCnt="0"/>
      <dgm:spPr/>
    </dgm:pt>
    <dgm:pt modelId="{DF7C4511-1486-A647-887A-A34B966024F2}" type="pres">
      <dgm:prSet presAssocID="{44F25D37-F0DC-4E42-B64B-0C79A60D2434}" presName="tx1" presStyleLbl="revTx" presStyleIdx="2" presStyleCnt="3"/>
      <dgm:spPr/>
    </dgm:pt>
    <dgm:pt modelId="{DEAD58F2-D094-7F47-9BA4-69F9135739A0}" type="pres">
      <dgm:prSet presAssocID="{44F25D37-F0DC-4E42-B64B-0C79A60D2434}" presName="vert1" presStyleCnt="0"/>
      <dgm:spPr/>
    </dgm:pt>
  </dgm:ptLst>
  <dgm:cxnLst>
    <dgm:cxn modelId="{83CBD018-6585-47DA-B80C-D581B7600CB8}" srcId="{2E22276A-C492-41FF-A74E-AED2003EA2AE}" destId="{44F25D37-F0DC-4E42-B64B-0C79A60D2434}" srcOrd="2" destOrd="0" parTransId="{A9F38B2F-9237-4BD4-8573-650DBA61DE55}" sibTransId="{8269DB80-B989-4F9B-BE35-7A71CEB3EDA7}"/>
    <dgm:cxn modelId="{A007181D-8DC6-004A-B8E6-2C89D425F6F3}" type="presOf" srcId="{44F25D37-F0DC-4E42-B64B-0C79A60D2434}" destId="{DF7C4511-1486-A647-887A-A34B966024F2}" srcOrd="0" destOrd="0" presId="urn:microsoft.com/office/officeart/2008/layout/LinedList"/>
    <dgm:cxn modelId="{714DD99C-48B5-4237-8D8F-97BCD82931B6}" srcId="{2E22276A-C492-41FF-A74E-AED2003EA2AE}" destId="{ECD1905D-2CD3-442E-82C2-B4368F5F352D}" srcOrd="1" destOrd="0" parTransId="{307C9592-493B-40BE-B923-FA8F28776489}" sibTransId="{CB0B0815-4470-452D-BDBF-744AD01C7E38}"/>
    <dgm:cxn modelId="{3567F3B5-2313-6940-B0FF-41CBAC466D0E}" type="presOf" srcId="{2E22276A-C492-41FF-A74E-AED2003EA2AE}" destId="{7ECD39C2-378D-D844-BD84-FA74B1EEA5C9}" srcOrd="0" destOrd="0" presId="urn:microsoft.com/office/officeart/2008/layout/LinedList"/>
    <dgm:cxn modelId="{F6AE14C1-ED4A-AD4A-B756-26936AC16779}" type="presOf" srcId="{ECD1905D-2CD3-442E-82C2-B4368F5F352D}" destId="{B6FB39EB-C238-3C4A-90EF-F46B1A9A1783}" srcOrd="0" destOrd="0" presId="urn:microsoft.com/office/officeart/2008/layout/LinedList"/>
    <dgm:cxn modelId="{FEB327D5-5B55-458A-BBBC-AC93E6818F92}" srcId="{2E22276A-C492-41FF-A74E-AED2003EA2AE}" destId="{30FA709C-51D9-4F41-8107-478639171C46}" srcOrd="0" destOrd="0" parTransId="{2097818A-A9DA-41DE-A1C6-A61C7E540E24}" sibTransId="{D60BAAE9-A702-4563-9AD0-2B7C99490782}"/>
    <dgm:cxn modelId="{10DD91ED-93B1-4949-8D9B-F07130FC52CA}" type="presOf" srcId="{30FA709C-51D9-4F41-8107-478639171C46}" destId="{DE6A8918-0DFF-3B47-BC11-48A332DEBEEF}" srcOrd="0" destOrd="0" presId="urn:microsoft.com/office/officeart/2008/layout/LinedList"/>
    <dgm:cxn modelId="{125DB0C8-8333-AF47-869F-C8229D5E6F10}" type="presParOf" srcId="{7ECD39C2-378D-D844-BD84-FA74B1EEA5C9}" destId="{C95B6E2E-9E09-7646-865C-4FC3258695D5}" srcOrd="0" destOrd="0" presId="urn:microsoft.com/office/officeart/2008/layout/LinedList"/>
    <dgm:cxn modelId="{1BFCB351-AA30-0740-B093-E762BEC81ED1}" type="presParOf" srcId="{7ECD39C2-378D-D844-BD84-FA74B1EEA5C9}" destId="{3A40D153-EDE0-4C49-A4E3-2872E2BBC4EB}" srcOrd="1" destOrd="0" presId="urn:microsoft.com/office/officeart/2008/layout/LinedList"/>
    <dgm:cxn modelId="{78FF2F2F-3267-C345-B8B9-2EB5FD9DA1C3}" type="presParOf" srcId="{3A40D153-EDE0-4C49-A4E3-2872E2BBC4EB}" destId="{DE6A8918-0DFF-3B47-BC11-48A332DEBEEF}" srcOrd="0" destOrd="0" presId="urn:microsoft.com/office/officeart/2008/layout/LinedList"/>
    <dgm:cxn modelId="{73605890-7425-5D42-98AF-3A61CD5A8444}" type="presParOf" srcId="{3A40D153-EDE0-4C49-A4E3-2872E2BBC4EB}" destId="{D17AC1F5-0901-4640-990C-660A613D3FD0}" srcOrd="1" destOrd="0" presId="urn:microsoft.com/office/officeart/2008/layout/LinedList"/>
    <dgm:cxn modelId="{634C3AB5-4172-684B-8B7D-2E952606EFE2}" type="presParOf" srcId="{7ECD39C2-378D-D844-BD84-FA74B1EEA5C9}" destId="{A544FD4E-4682-3546-BD69-CD2D01EB00C9}" srcOrd="2" destOrd="0" presId="urn:microsoft.com/office/officeart/2008/layout/LinedList"/>
    <dgm:cxn modelId="{28D5577D-D607-C64C-ACDF-3931CA733444}" type="presParOf" srcId="{7ECD39C2-378D-D844-BD84-FA74B1EEA5C9}" destId="{E3C7B9A9-D36F-3C49-B4E9-1B9D400E6C74}" srcOrd="3" destOrd="0" presId="urn:microsoft.com/office/officeart/2008/layout/LinedList"/>
    <dgm:cxn modelId="{B6D0E17A-19A6-E24C-8B2E-1448E5398CF9}" type="presParOf" srcId="{E3C7B9A9-D36F-3C49-B4E9-1B9D400E6C74}" destId="{B6FB39EB-C238-3C4A-90EF-F46B1A9A1783}" srcOrd="0" destOrd="0" presId="urn:microsoft.com/office/officeart/2008/layout/LinedList"/>
    <dgm:cxn modelId="{D9E44823-AA23-004E-A98C-CBA2DD949708}" type="presParOf" srcId="{E3C7B9A9-D36F-3C49-B4E9-1B9D400E6C74}" destId="{14EBBC94-15DF-A54A-B6C3-65570F689F83}" srcOrd="1" destOrd="0" presId="urn:microsoft.com/office/officeart/2008/layout/LinedList"/>
    <dgm:cxn modelId="{4CEC3828-672D-AC4F-9027-0025C77049D1}" type="presParOf" srcId="{7ECD39C2-378D-D844-BD84-FA74B1EEA5C9}" destId="{19408796-6609-8B4F-9129-BE81D44DE3D2}" srcOrd="4" destOrd="0" presId="urn:microsoft.com/office/officeart/2008/layout/LinedList"/>
    <dgm:cxn modelId="{8E71BE64-9679-864A-9721-DEEF4BEFC67A}" type="presParOf" srcId="{7ECD39C2-378D-D844-BD84-FA74B1EEA5C9}" destId="{5A390D78-01E0-E54C-9841-8DB7CB13FD23}" srcOrd="5" destOrd="0" presId="urn:microsoft.com/office/officeart/2008/layout/LinedList"/>
    <dgm:cxn modelId="{3D4B6FFF-886D-A04E-8E41-7AAB8BC59A6A}" type="presParOf" srcId="{5A390D78-01E0-E54C-9841-8DB7CB13FD23}" destId="{DF7C4511-1486-A647-887A-A34B966024F2}" srcOrd="0" destOrd="0" presId="urn:microsoft.com/office/officeart/2008/layout/LinedList"/>
    <dgm:cxn modelId="{A87CFABD-9D75-8445-B55D-48F72F477D39}" type="presParOf" srcId="{5A390D78-01E0-E54C-9841-8DB7CB13FD23}" destId="{DEAD58F2-D094-7F47-9BA4-69F9135739A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641F-26B4-1744-8F40-675DAF9DB40C}">
      <dsp:nvSpPr>
        <dsp:cNvPr id="0" name=""/>
        <dsp:cNvSpPr/>
      </dsp:nvSpPr>
      <dsp:spPr>
        <a:xfrm>
          <a:off x="0" y="0"/>
          <a:ext cx="34851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FF385-2BF1-944B-8190-D65DE5688C19}">
      <dsp:nvSpPr>
        <dsp:cNvPr id="0" name=""/>
        <dsp:cNvSpPr/>
      </dsp:nvSpPr>
      <dsp:spPr>
        <a:xfrm>
          <a:off x="0" y="0"/>
          <a:ext cx="3485179" cy="90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Phishing</a:t>
          </a:r>
        </a:p>
      </dsp:txBody>
      <dsp:txXfrm>
        <a:off x="0" y="0"/>
        <a:ext cx="3485179" cy="903287"/>
      </dsp:txXfrm>
    </dsp:sp>
    <dsp:sp modelId="{C883642D-ED83-E049-A025-495F8BE5773A}">
      <dsp:nvSpPr>
        <dsp:cNvPr id="0" name=""/>
        <dsp:cNvSpPr/>
      </dsp:nvSpPr>
      <dsp:spPr>
        <a:xfrm>
          <a:off x="0" y="903287"/>
          <a:ext cx="34851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82A32-4925-F746-B194-CB8C1679DD30}">
      <dsp:nvSpPr>
        <dsp:cNvPr id="0" name=""/>
        <dsp:cNvSpPr/>
      </dsp:nvSpPr>
      <dsp:spPr>
        <a:xfrm>
          <a:off x="0" y="903287"/>
          <a:ext cx="3485179" cy="90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Pretexting</a:t>
          </a:r>
        </a:p>
      </dsp:txBody>
      <dsp:txXfrm>
        <a:off x="0" y="903287"/>
        <a:ext cx="3485179" cy="903287"/>
      </dsp:txXfrm>
    </dsp:sp>
    <dsp:sp modelId="{47BEB7BD-BDD6-9443-A73B-B6555A3A8585}">
      <dsp:nvSpPr>
        <dsp:cNvPr id="0" name=""/>
        <dsp:cNvSpPr/>
      </dsp:nvSpPr>
      <dsp:spPr>
        <a:xfrm>
          <a:off x="0" y="1806574"/>
          <a:ext cx="34851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861C-129D-BB43-BB91-44D28CCB9DCC}">
      <dsp:nvSpPr>
        <dsp:cNvPr id="0" name=""/>
        <dsp:cNvSpPr/>
      </dsp:nvSpPr>
      <dsp:spPr>
        <a:xfrm>
          <a:off x="0" y="1806574"/>
          <a:ext cx="3485179" cy="90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Baiting</a:t>
          </a:r>
        </a:p>
      </dsp:txBody>
      <dsp:txXfrm>
        <a:off x="0" y="1806574"/>
        <a:ext cx="3485179" cy="903287"/>
      </dsp:txXfrm>
    </dsp:sp>
    <dsp:sp modelId="{57AC1390-B203-7D41-98BC-6A5BFF2813E7}">
      <dsp:nvSpPr>
        <dsp:cNvPr id="0" name=""/>
        <dsp:cNvSpPr/>
      </dsp:nvSpPr>
      <dsp:spPr>
        <a:xfrm>
          <a:off x="0" y="2709861"/>
          <a:ext cx="34851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178DD-BAD5-2840-AD39-59A7769AE74E}">
      <dsp:nvSpPr>
        <dsp:cNvPr id="0" name=""/>
        <dsp:cNvSpPr/>
      </dsp:nvSpPr>
      <dsp:spPr>
        <a:xfrm>
          <a:off x="0" y="2709861"/>
          <a:ext cx="3485179" cy="903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Triggers: urgency, authority, curiosity</a:t>
          </a:r>
        </a:p>
      </dsp:txBody>
      <dsp:txXfrm>
        <a:off x="0" y="2709861"/>
        <a:ext cx="3485179" cy="90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B6E2E-9E09-7646-865C-4FC3258695D5}">
      <dsp:nvSpPr>
        <dsp:cNvPr id="0" name=""/>
        <dsp:cNvSpPr/>
      </dsp:nvSpPr>
      <dsp:spPr>
        <a:xfrm>
          <a:off x="0" y="1913"/>
          <a:ext cx="399335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A8918-0DFF-3B47-BC11-48A332DEBEEF}">
      <dsp:nvSpPr>
        <dsp:cNvPr id="0" name=""/>
        <dsp:cNvSpPr/>
      </dsp:nvSpPr>
      <dsp:spPr>
        <a:xfrm>
          <a:off x="0" y="0"/>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t>Employees tricked</a:t>
          </a:r>
        </a:p>
      </dsp:txBody>
      <dsp:txXfrm>
        <a:off x="0" y="0"/>
        <a:ext cx="3993357" cy="1305236"/>
      </dsp:txXfrm>
    </dsp:sp>
    <dsp:sp modelId="{A544FD4E-4682-3546-BD69-CD2D01EB00C9}">
      <dsp:nvSpPr>
        <dsp:cNvPr id="0" name=""/>
        <dsp:cNvSpPr/>
      </dsp:nvSpPr>
      <dsp:spPr>
        <a:xfrm>
          <a:off x="0" y="1307150"/>
          <a:ext cx="399335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B39EB-C238-3C4A-90EF-F46B1A9A1783}">
      <dsp:nvSpPr>
        <dsp:cNvPr id="0" name=""/>
        <dsp:cNvSpPr/>
      </dsp:nvSpPr>
      <dsp:spPr>
        <a:xfrm>
          <a:off x="0" y="1307150"/>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t>Accounts hijacked</a:t>
          </a:r>
        </a:p>
      </dsp:txBody>
      <dsp:txXfrm>
        <a:off x="0" y="1307150"/>
        <a:ext cx="3993357" cy="1305236"/>
      </dsp:txXfrm>
    </dsp:sp>
    <dsp:sp modelId="{19408796-6609-8B4F-9129-BE81D44DE3D2}">
      <dsp:nvSpPr>
        <dsp:cNvPr id="0" name=""/>
        <dsp:cNvSpPr/>
      </dsp:nvSpPr>
      <dsp:spPr>
        <a:xfrm>
          <a:off x="0" y="2612387"/>
          <a:ext cx="399335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C4511-1486-A647-887A-A34B966024F2}">
      <dsp:nvSpPr>
        <dsp:cNvPr id="0" name=""/>
        <dsp:cNvSpPr/>
      </dsp:nvSpPr>
      <dsp:spPr>
        <a:xfrm>
          <a:off x="0" y="2612387"/>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t>Bitcoin giveaway</a:t>
          </a:r>
        </a:p>
      </dsp:txBody>
      <dsp:txXfrm>
        <a:off x="0" y="2612387"/>
        <a:ext cx="3993357" cy="13052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Social engineering is a type of cyberattack where attackers trick people into giving up sensitive information instead of hacking systems directly. It targets human behavior, using trust, fear, or urgency to convince someone to share passwords, click harmful links, or reveal private data. These attacks work because people often react quickly or trust what seems familiar. The goal is to steal information or gain access to systems and data they are not authorized to use.</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Humans are very predictable and emotional. Humans tend to only trust higher authorities, and with that type of mindset humans have certain training gaps between senior and entry level workers due to not knowing what to do or how to handle a threat or attack. Even the strongest computer systems can fail if a human mistakenly clicks on a Suspicious or Malicious link. Computer systems don’t panic, but people often do in intense situations. </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 served in the military for 20 years and was exposed to social engineering through my work in IT. I have seen many real examples. Individuals who appeared to have authority could be intimidating, and during inspections, people would give up their passwords because they believed it was the correct thing to do while being evaluated. In those situations, authority and pressure strongly influenced their decisions.</a:t>
            </a:r>
            <a:r>
              <a:rPr lang="en-US" dirty="0"/>
              <a:t> WOZ</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Common tactics include phishing emails, pretending to be someone else, and baiting. These types of attacks use urgency, authority, and curiosity to get people to act. Fake emails or messages can look like trusted source but has the intent to Steal passwords or financial info. Phishing is the most common attack. It often appears as emails from banks, employers, or companies asking you to “verify” information.</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Social media allows attackers to reach a large number of people at once, which makes it a powerful tool for social engineering. Many users share personal information publicly, such as their job, location, interests, and even daily routines. Attackers can use this information to create convincing fake profiles or messages that appear trustworthy. For example, they might pretend to be a coworker, friend, or company representative to gain someone’s trust. Because the message feels familiar or personal, people are more likely to respond without thinking carefully. This makes it much easier for attackers to trick individuals into sharing sensitive information or clicking harmful links.</a:t>
            </a:r>
            <a:r>
              <a:rPr lang="en-US" dirty="0"/>
              <a:t> WOZ</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One well-known example of social engineering is the </a:t>
            </a:r>
            <a:r>
              <a:rPr lang="en-US" sz="1200" b="0" i="0" kern="1200" dirty="0">
                <a:solidFill>
                  <a:schemeClr val="tx1"/>
                </a:solidFill>
                <a:effectLst/>
                <a:latin typeface="+mn-lt"/>
                <a:ea typeface="+mn-ea"/>
                <a:cs typeface="+mn-cs"/>
              </a:rPr>
              <a:t>Twitter Bitcoin scam</a:t>
            </a:r>
            <a:r>
              <a:rPr lang="en-US" sz="1200" b="0" i="0" u="none" strike="noStrike" kern="1200" dirty="0">
                <a:solidFill>
                  <a:schemeClr val="tx1"/>
                </a:solidFill>
                <a:effectLst/>
                <a:latin typeface="+mn-lt"/>
                <a:ea typeface="+mn-ea"/>
                <a:cs typeface="+mn-cs"/>
              </a:rPr>
              <a:t> that happened in 2020. Hackers gained access to high-profile accounts like </a:t>
            </a:r>
            <a:r>
              <a:rPr lang="en-US" sz="1200" b="0" i="0" kern="1200" dirty="0">
                <a:solidFill>
                  <a:schemeClr val="tx1"/>
                </a:solidFill>
                <a:effectLst/>
                <a:latin typeface="+mn-lt"/>
                <a:ea typeface="+mn-ea"/>
                <a:cs typeface="+mn-cs"/>
              </a:rPr>
              <a:t>Elon Musk</a:t>
            </a:r>
            <a:r>
              <a:rPr lang="en-US" sz="1200" b="0" i="0" u="none" strike="noStrike"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Barack Obama</a:t>
            </a:r>
            <a:r>
              <a:rPr lang="en-US" sz="1200" b="0" i="0" u="none" strike="noStrike" kern="1200" dirty="0">
                <a:solidFill>
                  <a:schemeClr val="tx1"/>
                </a:solidFill>
                <a:effectLst/>
                <a:latin typeface="+mn-lt"/>
                <a:ea typeface="+mn-ea"/>
                <a:cs typeface="+mn-cs"/>
              </a:rPr>
              <a:t> and posted messages promising to double any Bitcoin sent to a specific wallet address. Because these accounts were trusted and had millions of followers, many people believed the messages were real and sent money. In reality, it was a coordinated scam that relied on trust and urgency rather than technical hacking skills. This event showed how powerful social engineering can be, especially when attackers use well-known figures to trick large numbers of people quickly.</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AI is making social engineering more dangerous and harder to detect. Attackers can now use tools like deepfake voice technology to mimic real people, such as a boss or coworker, and create a sense of urgency or trust. AI can also generate highly realistic phishing emails that look professional and free of obvious mistakes, making them much more convincing than before. Because these messages sound and look real, it becomes harder for people to tell what is legitimate and what is a scam. As AI continues to improve, these attacks will likely become even more common and more difficult to recognize. </a:t>
            </a:r>
            <a:r>
              <a:rPr lang="en-US" dirty="0"/>
              <a:t>BOTH</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To avoid social engineering attacks, it is important to verify everything before taking action. Always double-check requests, especially if they involve sensitive information or seem urgent. Avoid clicking on suspicious links or downloading unknown attachments, even if they appear to come from someone you know. Never share your passwords or personal information with anyone, regardless of their position or authority. Most importantly, take your time and think before responding, because attackers often rely on pressure and quick reactions to succeed. B</a:t>
            </a:r>
            <a:r>
              <a:rPr lang="en-US" dirty="0"/>
              <a:t>OTH</a:t>
            </a:r>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What is Social Engineering?</a:t>
            </a:r>
          </a:p>
        </p:txBody>
      </p:sp>
      <p:sp>
        <p:nvSpPr>
          <p:cNvPr id="3" name="Content Placeholder 2"/>
          <p:cNvSpPr>
            <a:spLocks noGrp="1"/>
          </p:cNvSpPr>
          <p:nvPr>
            <p:ph idx="1"/>
          </p:nvPr>
        </p:nvSpPr>
        <p:spPr>
          <a:xfrm>
            <a:off x="571351" y="2743200"/>
            <a:ext cx="3485179" cy="3613149"/>
          </a:xfrm>
        </p:spPr>
        <p:txBody>
          <a:bodyPr anchor="ctr">
            <a:normAutofit/>
          </a:bodyPr>
          <a:lstStyle/>
          <a:p>
            <a:r>
              <a:rPr lang="en-US" sz="1700"/>
              <a:t>Tricking people instead of hacking systems</a:t>
            </a:r>
          </a:p>
          <a:p>
            <a:r>
              <a:rPr lang="en-US" sz="1700"/>
              <a:t>Targets human behavior</a:t>
            </a:r>
          </a:p>
          <a:p>
            <a:r>
              <a:rPr lang="en-US" sz="1700"/>
              <a:t>Goal: steal info or access</a:t>
            </a:r>
          </a:p>
        </p:txBody>
      </p:sp>
      <p:pic>
        <p:nvPicPr>
          <p:cNvPr id="5" name="Picture 4" descr="Robot operating a machine">
            <a:extLst>
              <a:ext uri="{FF2B5EF4-FFF2-40B4-BE49-F238E27FC236}">
                <a16:creationId xmlns:a16="http://schemas.microsoft.com/office/drawing/2014/main" id="{4BBA4179-B355-18A8-35DC-9096AF6396CD}"/>
              </a:ext>
            </a:extLst>
          </p:cNvPr>
          <p:cNvPicPr>
            <a:picLocks noChangeAspect="1"/>
          </p:cNvPicPr>
          <p:nvPr/>
        </p:nvPicPr>
        <p:blipFill>
          <a:blip r:embed="rId3"/>
          <a:srcRect l="25349" r="23428" b="1"/>
          <a:stretch>
            <a:fillRect/>
          </a:stretch>
        </p:blipFill>
        <p:spPr>
          <a:xfrm>
            <a:off x="4572000" y="1"/>
            <a:ext cx="457711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2556" y="762001"/>
            <a:ext cx="3117384" cy="1708244"/>
          </a:xfrm>
        </p:spPr>
        <p:txBody>
          <a:bodyPr anchor="ctr">
            <a:normAutofit/>
          </a:bodyPr>
          <a:lstStyle/>
          <a:p>
            <a:r>
              <a:rPr lang="en-US" sz="3500"/>
              <a:t>Why Humans Are the Weakest Link</a:t>
            </a:r>
          </a:p>
        </p:txBody>
      </p:sp>
      <p:pic>
        <p:nvPicPr>
          <p:cNvPr id="5" name="Picture 4" descr="One in a crowd">
            <a:extLst>
              <a:ext uri="{FF2B5EF4-FFF2-40B4-BE49-F238E27FC236}">
                <a16:creationId xmlns:a16="http://schemas.microsoft.com/office/drawing/2014/main" id="{294EBF3D-3177-D089-227F-05472C731196}"/>
              </a:ext>
            </a:extLst>
          </p:cNvPr>
          <p:cNvPicPr>
            <a:picLocks noChangeAspect="1"/>
          </p:cNvPicPr>
          <p:nvPr/>
        </p:nvPicPr>
        <p:blipFill>
          <a:blip r:embed="rId3"/>
          <a:srcRect l="29095" r="20905"/>
          <a:stretch>
            <a:fillRect/>
          </a:stretch>
        </p:blipFill>
        <p:spPr>
          <a:xfrm>
            <a:off x="20" y="-2"/>
            <a:ext cx="4571980" cy="6858002"/>
          </a:xfrm>
          <a:prstGeom prst="rect">
            <a:avLst/>
          </a:prstGeom>
        </p:spPr>
      </p:pic>
      <p:sp>
        <p:nvSpPr>
          <p:cNvPr id="3" name="Content Placeholder 2"/>
          <p:cNvSpPr>
            <a:spLocks noGrp="1"/>
          </p:cNvSpPr>
          <p:nvPr>
            <p:ph idx="1"/>
          </p:nvPr>
        </p:nvSpPr>
        <p:spPr>
          <a:xfrm>
            <a:off x="5102556" y="2470245"/>
            <a:ext cx="3117384" cy="3769835"/>
          </a:xfrm>
        </p:spPr>
        <p:txBody>
          <a:bodyPr anchor="ctr">
            <a:normAutofit/>
          </a:bodyPr>
          <a:lstStyle/>
          <a:p>
            <a:r>
              <a:rPr lang="en-US" sz="1700"/>
              <a:t>People trust authority</a:t>
            </a:r>
          </a:p>
          <a:p>
            <a:r>
              <a:rPr lang="en-US" sz="1700"/>
              <a:t>React under pressure</a:t>
            </a:r>
          </a:p>
          <a:p>
            <a:r>
              <a:rPr lang="en-US" sz="1700"/>
              <a:t>Want to be helpful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Military Example</a:t>
            </a:r>
          </a:p>
        </p:txBody>
      </p:sp>
      <p:sp>
        <p:nvSpPr>
          <p:cNvPr id="3" name="Content Placeholder 2"/>
          <p:cNvSpPr>
            <a:spLocks noGrp="1"/>
          </p:cNvSpPr>
          <p:nvPr>
            <p:ph idx="1"/>
          </p:nvPr>
        </p:nvSpPr>
        <p:spPr>
          <a:xfrm>
            <a:off x="571351" y="2743200"/>
            <a:ext cx="3485179" cy="3613149"/>
          </a:xfrm>
        </p:spPr>
        <p:txBody>
          <a:bodyPr anchor="ctr">
            <a:normAutofit/>
          </a:bodyPr>
          <a:lstStyle/>
          <a:p>
            <a:r>
              <a:rPr lang="en-US" sz="1700"/>
              <a:t>Passwords given during inspections</a:t>
            </a:r>
          </a:p>
          <a:p>
            <a:r>
              <a:rPr lang="en-US" sz="1700"/>
              <a:t>Pressure to perform</a:t>
            </a:r>
          </a:p>
          <a:p>
            <a:r>
              <a:rPr lang="en-US" sz="1700"/>
              <a:t>Authority influence</a:t>
            </a:r>
          </a:p>
        </p:txBody>
      </p:sp>
      <p:pic>
        <p:nvPicPr>
          <p:cNvPr id="5" name="Picture 4" descr="Padlock on computer motherboard">
            <a:extLst>
              <a:ext uri="{FF2B5EF4-FFF2-40B4-BE49-F238E27FC236}">
                <a16:creationId xmlns:a16="http://schemas.microsoft.com/office/drawing/2014/main" id="{6951C1A7-90C2-85A9-0A30-9AA06E14C789}"/>
              </a:ext>
            </a:extLst>
          </p:cNvPr>
          <p:cNvPicPr>
            <a:picLocks noChangeAspect="1"/>
          </p:cNvPicPr>
          <p:nvPr/>
        </p:nvPicPr>
        <p:blipFill>
          <a:blip r:embed="rId3"/>
          <a:srcRect l="14172" r="41278" b="-2"/>
          <a:stretch>
            <a:fillRect/>
          </a:stretch>
        </p:blipFill>
        <p:spPr>
          <a:xfrm>
            <a:off x="4572000" y="1"/>
            <a:ext cx="4577118"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6" name="Rectangle 2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6893" y="583660"/>
            <a:ext cx="3485178" cy="1624520"/>
          </a:xfrm>
        </p:spPr>
        <p:txBody>
          <a:bodyPr anchor="ctr">
            <a:normAutofit/>
          </a:bodyPr>
          <a:lstStyle/>
          <a:p>
            <a:r>
              <a:rPr lang="en-US" sz="3500" dirty="0"/>
              <a:t>Common Tactics</a:t>
            </a:r>
          </a:p>
        </p:txBody>
      </p:sp>
      <p:pic>
        <p:nvPicPr>
          <p:cNvPr id="6" name="Picture 5">
            <a:extLst>
              <a:ext uri="{FF2B5EF4-FFF2-40B4-BE49-F238E27FC236}">
                <a16:creationId xmlns:a16="http://schemas.microsoft.com/office/drawing/2014/main" id="{7B51B325-C4C4-74AB-E9B1-3F89222C7B2B}"/>
              </a:ext>
            </a:extLst>
          </p:cNvPr>
          <p:cNvPicPr>
            <a:picLocks noChangeAspect="1"/>
          </p:cNvPicPr>
          <p:nvPr/>
        </p:nvPicPr>
        <p:blipFill>
          <a:blip r:embed="rId3"/>
          <a:srcRect l="31865" r="30593"/>
          <a:stretch>
            <a:fillRect/>
          </a:stretch>
        </p:blipFill>
        <p:spPr>
          <a:xfrm>
            <a:off x="-36783" y="0"/>
            <a:ext cx="4577118" cy="6858000"/>
          </a:xfrm>
          <a:prstGeom prst="rect">
            <a:avLst/>
          </a:prstGeom>
        </p:spPr>
      </p:pic>
      <p:graphicFrame>
        <p:nvGraphicFramePr>
          <p:cNvPr id="5" name="Content Placeholder 2">
            <a:extLst>
              <a:ext uri="{FF2B5EF4-FFF2-40B4-BE49-F238E27FC236}">
                <a16:creationId xmlns:a16="http://schemas.microsoft.com/office/drawing/2014/main" id="{4F255E83-6A45-1DE3-D2EE-76259D6E7F11}"/>
              </a:ext>
            </a:extLst>
          </p:cNvPr>
          <p:cNvGraphicFramePr>
            <a:graphicFrameLocks noGrp="1"/>
          </p:cNvGraphicFramePr>
          <p:nvPr>
            <p:ph idx="1"/>
            <p:extLst>
              <p:ext uri="{D42A27DB-BD31-4B8C-83A1-F6EECF244321}">
                <p14:modId xmlns:p14="http://schemas.microsoft.com/office/powerpoint/2010/main" val="2845995994"/>
              </p:ext>
            </p:extLst>
          </p:nvPr>
        </p:nvGraphicFramePr>
        <p:xfrm>
          <a:off x="5182261" y="2661191"/>
          <a:ext cx="3485179"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71351" y="762001"/>
            <a:ext cx="3060272" cy="1708242"/>
          </a:xfrm>
        </p:spPr>
        <p:txBody>
          <a:bodyPr anchor="ctr">
            <a:normAutofit/>
          </a:bodyPr>
          <a:lstStyle/>
          <a:p>
            <a:r>
              <a:rPr lang="en-US" sz="3500"/>
              <a:t>Social Media</a:t>
            </a:r>
          </a:p>
        </p:txBody>
      </p:sp>
      <p:sp>
        <p:nvSpPr>
          <p:cNvPr id="3" name="Content Placeholder 2"/>
          <p:cNvSpPr>
            <a:spLocks noGrp="1"/>
          </p:cNvSpPr>
          <p:nvPr>
            <p:ph idx="1"/>
          </p:nvPr>
        </p:nvSpPr>
        <p:spPr>
          <a:xfrm>
            <a:off x="571352" y="2470244"/>
            <a:ext cx="3060271" cy="3769834"/>
          </a:xfrm>
        </p:spPr>
        <p:txBody>
          <a:bodyPr anchor="ctr">
            <a:normAutofit/>
          </a:bodyPr>
          <a:lstStyle/>
          <a:p>
            <a:r>
              <a:rPr lang="en-US" sz="1700"/>
              <a:t>Mass targeting</a:t>
            </a:r>
          </a:p>
          <a:p>
            <a:r>
              <a:rPr lang="en-US" sz="1700"/>
              <a:t>Public info</a:t>
            </a:r>
          </a:p>
          <a:p>
            <a:r>
              <a:rPr lang="en-US" sz="1700"/>
              <a:t>Easy impersonation</a:t>
            </a:r>
          </a:p>
        </p:txBody>
      </p:sp>
      <p:sp>
        <p:nvSpPr>
          <p:cNvPr id="37" name="Rectangle 36">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50" y="0"/>
            <a:ext cx="508634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at">
            <a:extLst>
              <a:ext uri="{FF2B5EF4-FFF2-40B4-BE49-F238E27FC236}">
                <a16:creationId xmlns:a16="http://schemas.microsoft.com/office/drawing/2014/main" id="{BF10C153-8F9A-2E86-D704-B3C20A3C07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28677"/>
            <a:ext cx="4000647" cy="40006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8" y="327025"/>
            <a:ext cx="3993358" cy="1630363"/>
          </a:xfrm>
        </p:spPr>
        <p:txBody>
          <a:bodyPr anchor="b">
            <a:normAutofit/>
          </a:bodyPr>
          <a:lstStyle/>
          <a:p>
            <a:r>
              <a:rPr lang="en-US" b="1" dirty="0"/>
              <a:t>Twitter </a:t>
            </a:r>
            <a:br>
              <a:rPr lang="en-US" b="1" dirty="0"/>
            </a:br>
            <a:r>
              <a:rPr lang="en-US" b="1" dirty="0"/>
              <a:t>Bitcoin Scam</a:t>
            </a:r>
          </a:p>
        </p:txBody>
      </p:sp>
      <p:pic>
        <p:nvPicPr>
          <p:cNvPr id="7" name="Picture 6">
            <a:extLst>
              <a:ext uri="{FF2B5EF4-FFF2-40B4-BE49-F238E27FC236}">
                <a16:creationId xmlns:a16="http://schemas.microsoft.com/office/drawing/2014/main" id="{5967D7BC-4495-B87D-AA7B-53756CC7009D}"/>
              </a:ext>
            </a:extLst>
          </p:cNvPr>
          <p:cNvPicPr>
            <a:picLocks noChangeAspect="1"/>
          </p:cNvPicPr>
          <p:nvPr/>
        </p:nvPicPr>
        <p:blipFill>
          <a:blip r:embed="rId3"/>
          <a:srcRect l="38159" r="23535"/>
          <a:stretch>
            <a:fillRect/>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7ECB09A0-EC23-A4D6-D01D-E833A75484C7}"/>
              </a:ext>
            </a:extLst>
          </p:cNvPr>
          <p:cNvGraphicFramePr>
            <a:graphicFrameLocks noGrp="1"/>
          </p:cNvGraphicFramePr>
          <p:nvPr>
            <p:ph idx="1"/>
            <p:extLst>
              <p:ext uri="{D42A27DB-BD31-4B8C-83A1-F6EECF244321}">
                <p14:modId xmlns:p14="http://schemas.microsoft.com/office/powerpoint/2010/main" val="2035627940"/>
              </p:ext>
            </p:extLst>
          </p:nvPr>
        </p:nvGraphicFramePr>
        <p:xfrm>
          <a:off x="360759" y="2286001"/>
          <a:ext cx="3993357" cy="3919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F2D23BE-5426-8557-4FA8-EF1B9BAD31F8}"/>
              </a:ext>
            </a:extLst>
          </p:cNvPr>
          <p:cNvPicPr>
            <a:picLocks noChangeAspect="1"/>
          </p:cNvPicPr>
          <p:nvPr/>
        </p:nvPicPr>
        <p:blipFill>
          <a:blip r:embed="rId3"/>
          <a:srcRect l="33186" r="33533"/>
          <a:stretch>
            <a:fillRect/>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6487" y="405685"/>
            <a:ext cx="4098726" cy="1559301"/>
          </a:xfrm>
        </p:spPr>
        <p:txBody>
          <a:bodyPr>
            <a:normAutofit/>
          </a:bodyPr>
          <a:lstStyle/>
          <a:p>
            <a:r>
              <a:rPr lang="en-US" sz="3500"/>
              <a:t>Future: AI Threats</a:t>
            </a:r>
          </a:p>
        </p:txBody>
      </p:sp>
      <p:sp>
        <p:nvSpPr>
          <p:cNvPr id="3" name="Content Placeholder 2"/>
          <p:cNvSpPr>
            <a:spLocks noGrp="1"/>
          </p:cNvSpPr>
          <p:nvPr>
            <p:ph idx="1"/>
          </p:nvPr>
        </p:nvSpPr>
        <p:spPr>
          <a:xfrm>
            <a:off x="4586487" y="2743200"/>
            <a:ext cx="3935505" cy="3496878"/>
          </a:xfrm>
        </p:spPr>
        <p:txBody>
          <a:bodyPr anchor="ctr">
            <a:normAutofit/>
          </a:bodyPr>
          <a:lstStyle/>
          <a:p>
            <a:r>
              <a:rPr lang="en-US" sz="1700"/>
              <a:t>Deepfakes</a:t>
            </a:r>
          </a:p>
          <a:p>
            <a:r>
              <a:rPr lang="en-US" sz="1700"/>
              <a:t>AI phishing</a:t>
            </a:r>
          </a:p>
          <a:p>
            <a:r>
              <a:rPr lang="en-US" sz="1700"/>
              <a:t>Harder to detect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How to Avoid It</a:t>
            </a:r>
          </a:p>
        </p:txBody>
      </p:sp>
      <p:sp>
        <p:nvSpPr>
          <p:cNvPr id="3" name="Content Placeholder 2"/>
          <p:cNvSpPr>
            <a:spLocks noGrp="1"/>
          </p:cNvSpPr>
          <p:nvPr>
            <p:ph idx="1"/>
          </p:nvPr>
        </p:nvSpPr>
        <p:spPr>
          <a:xfrm>
            <a:off x="571351" y="2743200"/>
            <a:ext cx="3485179" cy="3613149"/>
          </a:xfrm>
        </p:spPr>
        <p:txBody>
          <a:bodyPr anchor="ctr">
            <a:normAutofit/>
          </a:bodyPr>
          <a:lstStyle/>
          <a:p>
            <a:r>
              <a:rPr lang="en-US" sz="1700"/>
              <a:t>Verify sources</a:t>
            </a:r>
          </a:p>
          <a:p>
            <a:r>
              <a:rPr lang="en-US" sz="1700"/>
              <a:t>Don’t click unknown links</a:t>
            </a:r>
          </a:p>
          <a:p>
            <a:r>
              <a:rPr lang="en-US" sz="1700"/>
              <a:t>Never share passwords</a:t>
            </a:r>
          </a:p>
          <a:p>
            <a:r>
              <a:rPr lang="en-US" sz="1700"/>
              <a:t>Slow down</a:t>
            </a:r>
          </a:p>
        </p:txBody>
      </p:sp>
      <p:pic>
        <p:nvPicPr>
          <p:cNvPr id="5" name="Picture 4" descr="Magnifying glass and question mark">
            <a:extLst>
              <a:ext uri="{FF2B5EF4-FFF2-40B4-BE49-F238E27FC236}">
                <a16:creationId xmlns:a16="http://schemas.microsoft.com/office/drawing/2014/main" id="{1460DF94-428B-8F57-E251-D11D00CB281E}"/>
              </a:ext>
            </a:extLst>
          </p:cNvPr>
          <p:cNvPicPr>
            <a:picLocks noChangeAspect="1"/>
          </p:cNvPicPr>
          <p:nvPr/>
        </p:nvPicPr>
        <p:blipFill>
          <a:blip r:embed="rId3"/>
          <a:srcRect l="33053" r="29405"/>
          <a:stretch>
            <a:fillRect/>
          </a:stretch>
        </p:blipFill>
        <p:spPr>
          <a:xfrm>
            <a:off x="4572000" y="1"/>
            <a:ext cx="4577118"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5640</TotalTime>
  <Words>852</Words>
  <Application>Microsoft Macintosh PowerPoint</Application>
  <PresentationFormat>On-screen Show (4:3)</PresentationFormat>
  <Paragraphs>42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What is Social Engineering?</vt:lpstr>
      <vt:lpstr>Why Humans Are the Weakest Link</vt:lpstr>
      <vt:lpstr>Military Example</vt:lpstr>
      <vt:lpstr>Common Tactics</vt:lpstr>
      <vt:lpstr>Social Media</vt:lpstr>
      <vt:lpstr>Twitter  Bitcoin Scam</vt:lpstr>
      <vt:lpstr>Future: AI Threats</vt:lpstr>
      <vt:lpstr>How to Avoid It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Jan Wozniak</cp:lastModifiedBy>
  <cp:revision>7</cp:revision>
  <dcterms:created xsi:type="dcterms:W3CDTF">2013-01-27T09:14:16Z</dcterms:created>
  <dcterms:modified xsi:type="dcterms:W3CDTF">2026-04-25T20:12:51Z</dcterms:modified>
  <cp:category/>
</cp:coreProperties>
</file>