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Picture 6" descr="C0-HD-BTM.png"/>
          <p:cNvPicPr/>
          <p:nvPr/>
        </p:nvPicPr>
        <p:blipFill>
          <a:blip r:embed="rId3"/>
          <a:stretch/>
        </p:blipFill>
        <p:spPr>
          <a:xfrm>
            <a:off x="0" y="4375080"/>
            <a:ext cx="12191760" cy="2482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71600" y="1803240"/>
            <a:ext cx="9448560" cy="1824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>
            <a:lvl1pPr indent="0" algn="l" defTabSz="914400">
              <a:lnSpc>
                <a:spcPct val="90000"/>
              </a:lnSpc>
              <a:buNone/>
              <a:defRPr lang="en-US" sz="6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6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6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7909560" y="4314240"/>
            <a:ext cx="2910600" cy="374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2"/>
          </p:nvPr>
        </p:nvSpPr>
        <p:spPr>
          <a:xfrm>
            <a:off x="1371600" y="4323960"/>
            <a:ext cx="6400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sldNum" idx="3"/>
          </p:nvPr>
        </p:nvSpPr>
        <p:spPr>
          <a:xfrm>
            <a:off x="8077320" y="143100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1190C2C-6AC8-4C45-B0A8-7C5B802ED59A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  <a:lvl6pPr lvl="5" algn="l" defTabSz="9144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6pPr>
            <a:lvl7pPr lvl="6" algn="l" defTabSz="9144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7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the outline text format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864000" lvl="1" indent="-3240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Outline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296000" lvl="2" indent="-2880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Outline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728000" lvl="3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Outline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160000" lvl="4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Outline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592000" lvl="5" indent="-216000" algn="l" defTabSz="9144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Sixth Outline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3024000" lvl="6" indent="-216000" algn="l" defTabSz="9144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Seventh Outline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dt" idx="28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 idx="29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sldNum" idx="30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FBA6306-EF8E-453F-8783-4F33058D494B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6" descr="C0-HD-TOP.png" hidden="1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Picture 8" descr="C0-HD-BTM.png"/>
          <p:cNvPicPr/>
          <p:nvPr/>
        </p:nvPicPr>
        <p:blipFill>
          <a:blip r:embed="rId3"/>
          <a:stretch/>
        </p:blipFill>
        <p:spPr>
          <a:xfrm>
            <a:off x="0" y="4375080"/>
            <a:ext cx="12191760" cy="2482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753480"/>
            <a:ext cx="10820160" cy="2801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1024560" y="3641760"/>
            <a:ext cx="10489680" cy="955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20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20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>
                  <a:tint val="75000"/>
                </a:schemeClr>
              </a:solidFill>
              <a:effectLst/>
              <a:uFillTx/>
              <a:latin typeface="Century Gothic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31"/>
          </p:nvPr>
        </p:nvSpPr>
        <p:spPr>
          <a:xfrm>
            <a:off x="7814520" y="38088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32"/>
          </p:nvPr>
        </p:nvSpPr>
        <p:spPr>
          <a:xfrm>
            <a:off x="685800" y="380880"/>
            <a:ext cx="699120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 idx="33"/>
          </p:nvPr>
        </p:nvSpPr>
        <p:spPr>
          <a:xfrm>
            <a:off x="10862280" y="380880"/>
            <a:ext cx="6433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E2B0E47-832D-4EF8-8AF6-B952898DEB19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85800" y="2194560"/>
            <a:ext cx="53337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172200" y="2194560"/>
            <a:ext cx="53337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dt" idx="34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ftr" idx="35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sldNum" idx="36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8907017-BB34-4545-BC59-F08E8BB2ACBD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2895480" y="762120"/>
            <a:ext cx="8610120" cy="1294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14400" y="2183760"/>
            <a:ext cx="507960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lnSpcReduction="9999"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85800" y="3132720"/>
            <a:ext cx="5311440" cy="308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400800" y="2183760"/>
            <a:ext cx="51051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lnSpcReduction="9999"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 type="body"/>
          </p:nvPr>
        </p:nvSpPr>
        <p:spPr>
          <a:xfrm>
            <a:off x="6172200" y="3132720"/>
            <a:ext cx="5333760" cy="308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04" name="PlaceHolder 6"/>
          <p:cNvSpPr>
            <a:spLocks noGrp="1"/>
          </p:cNvSpPr>
          <p:nvPr>
            <p:ph type="dt" idx="37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7"/>
          <p:cNvSpPr>
            <a:spLocks noGrp="1"/>
          </p:cNvSpPr>
          <p:nvPr>
            <p:ph type="ftr" idx="38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8"/>
          <p:cNvSpPr>
            <a:spLocks noGrp="1"/>
          </p:cNvSpPr>
          <p:nvPr>
            <p:ph type="sldNum" idx="39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6A26144-774B-4A8A-AF62-18C389C55975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dt" idx="40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ftr" idx="41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sldNum" idx="42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8B748A4-F274-44F6-83A8-CF0B9EF62429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PlaceHolder 1"/>
          <p:cNvSpPr>
            <a:spLocks noGrp="1"/>
          </p:cNvSpPr>
          <p:nvPr>
            <p:ph type="dt" idx="43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ftr" idx="44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sldNum" idx="45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58232B1-B9F5-4AF6-80D3-70DEE4046877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1523880"/>
            <a:ext cx="411444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32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995720" y="746640"/>
            <a:ext cx="6510240" cy="5471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85800" y="3124080"/>
            <a:ext cx="4114440" cy="3094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dt" idx="46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ftr" idx="47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sldNum" idx="48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8903D81-6D68-4F6B-951C-36EBAB794D52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85800" y="1523880"/>
            <a:ext cx="687276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32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7861320" y="751320"/>
            <a:ext cx="3644640" cy="5466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tabLst>
                <a:tab pos="0" algn="l"/>
              </a:tabLst>
              <a:defRPr lang="en-US" sz="3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icon to add picture</a:t>
            </a:r>
            <a:endParaRPr lang="en-US" sz="3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685800" y="3124080"/>
            <a:ext cx="6872760" cy="3094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dt" idx="49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ftr" idx="50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6"/>
          <p:cNvSpPr>
            <a:spLocks noGrp="1"/>
          </p:cNvSpPr>
          <p:nvPr>
            <p:ph type="sldNum" idx="51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F8D4668-A534-48BB-A725-9B2AA1626724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noramic Picture with Capti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697280"/>
            <a:ext cx="10821600" cy="819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32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1840" y="941400"/>
            <a:ext cx="10821600" cy="3477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tabLst>
                <a:tab pos="0" algn="l"/>
              </a:tabLst>
              <a:defRPr lang="en-US" sz="3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icon to add picture</a:t>
            </a:r>
            <a:endParaRPr lang="en-US" sz="3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85800" y="5516640"/>
            <a:ext cx="10820160" cy="701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dt" idx="4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5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6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453BAE5-039C-4691-9C61-39A82A427340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and Capti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C0-HD-TOP.png" hidden="1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Picture 7" descr="C0-HD-BTM.png"/>
          <p:cNvPicPr/>
          <p:nvPr/>
        </p:nvPicPr>
        <p:blipFill>
          <a:blip r:embed="rId3"/>
          <a:stretch/>
        </p:blipFill>
        <p:spPr>
          <a:xfrm>
            <a:off x="0" y="4375080"/>
            <a:ext cx="12191760" cy="2482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753480"/>
            <a:ext cx="10820160" cy="2802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32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024560" y="3648960"/>
            <a:ext cx="10130040" cy="998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7814520" y="38088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685800" y="379800"/>
            <a:ext cx="69912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10862280" y="380880"/>
            <a:ext cx="6433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B667793-EC2A-4672-B519-1638A7C237BC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Quote with Captio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6" descr="C0-HD-TOP.png" hidden="1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Picture 12" descr="C0-HD-BTM.png"/>
          <p:cNvPicPr/>
          <p:nvPr/>
        </p:nvPicPr>
        <p:blipFill>
          <a:blip r:embed="rId3"/>
          <a:stretch/>
        </p:blipFill>
        <p:spPr>
          <a:xfrm>
            <a:off x="0" y="4375080"/>
            <a:ext cx="12191760" cy="2482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024560" y="753480"/>
            <a:ext cx="10151280" cy="260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32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303920" y="3365640"/>
            <a:ext cx="9592200" cy="44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024560" y="3960000"/>
            <a:ext cx="10151280" cy="679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0"/>
          </p:nvPr>
        </p:nvSpPr>
        <p:spPr>
          <a:xfrm>
            <a:off x="7814520" y="38088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1"/>
          </p:nvPr>
        </p:nvSpPr>
        <p:spPr>
          <a:xfrm>
            <a:off x="685800" y="379800"/>
            <a:ext cx="69912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2"/>
          </p:nvPr>
        </p:nvSpPr>
        <p:spPr>
          <a:xfrm>
            <a:off x="10862280" y="380880"/>
            <a:ext cx="6433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8EFB730-134F-43E9-A86F-57BDDC4D7144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TextBox 8"/>
          <p:cNvSpPr/>
          <p:nvPr/>
        </p:nvSpPr>
        <p:spPr>
          <a:xfrm>
            <a:off x="476280" y="93348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“</a:t>
            </a:r>
            <a:endParaRPr lang="en-US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TextBox 9"/>
          <p:cNvSpPr/>
          <p:nvPr/>
        </p:nvSpPr>
        <p:spPr>
          <a:xfrm>
            <a:off x="10984320" y="2701440"/>
            <a:ext cx="60912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 defTabSz="457200">
              <a:lnSpc>
                <a:spcPct val="100000"/>
              </a:lnSpc>
            </a:pPr>
            <a:r>
              <a:rPr lang="en-US" sz="8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”</a:t>
            </a:r>
            <a:endParaRPr lang="en-US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Name Card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6" descr="C0-HD-TOP.png" hidden="1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Picture 8" descr="C0-HD-BTM.png"/>
          <p:cNvPicPr/>
          <p:nvPr/>
        </p:nvPicPr>
        <p:blipFill>
          <a:blip r:embed="rId3"/>
          <a:stretch/>
        </p:blipFill>
        <p:spPr>
          <a:xfrm>
            <a:off x="0" y="4375080"/>
            <a:ext cx="12191760" cy="2482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24560" y="1124640"/>
            <a:ext cx="10145880" cy="2511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32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32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024560" y="3648240"/>
            <a:ext cx="10144440" cy="99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13"/>
          </p:nvPr>
        </p:nvSpPr>
        <p:spPr>
          <a:xfrm>
            <a:off x="7814520" y="3787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14"/>
          </p:nvPr>
        </p:nvSpPr>
        <p:spPr>
          <a:xfrm>
            <a:off x="685800" y="378720"/>
            <a:ext cx="69912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sldNum" idx="15"/>
          </p:nvPr>
        </p:nvSpPr>
        <p:spPr>
          <a:xfrm>
            <a:off x="10862280" y="380880"/>
            <a:ext cx="6433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7E2E247-2662-4249-B8E2-1BF142856EAA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3 Colum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895480" y="762120"/>
            <a:ext cx="8610120" cy="1303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85800" y="2202120"/>
            <a:ext cx="3456000" cy="61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85800" y="2904480"/>
            <a:ext cx="3456000" cy="3313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368960" y="2201400"/>
            <a:ext cx="3456000" cy="626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366800" y="2904120"/>
            <a:ext cx="3456000" cy="331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8051760" y="2192760"/>
            <a:ext cx="3456000" cy="626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8051760" y="2904480"/>
            <a:ext cx="3456000" cy="3313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48" name="PlaceHolder 8"/>
          <p:cNvSpPr>
            <a:spLocks noGrp="1"/>
          </p:cNvSpPr>
          <p:nvPr>
            <p:ph type="dt" idx="16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9"/>
          <p:cNvSpPr>
            <a:spLocks noGrp="1"/>
          </p:cNvSpPr>
          <p:nvPr>
            <p:ph type="ftr" idx="17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0"/>
          <p:cNvSpPr>
            <a:spLocks noGrp="1"/>
          </p:cNvSpPr>
          <p:nvPr>
            <p:ph type="sldNum" idx="18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0FF662A-F3F8-4432-8FE6-BEA7D136A8AB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3 Picture Column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895480" y="762120"/>
            <a:ext cx="8610120" cy="1294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88680" y="4191120"/>
            <a:ext cx="3451320" cy="68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88680" y="2362320"/>
            <a:ext cx="3451320" cy="1523520"/>
          </a:xfrm>
          <a:prstGeom prst="rect">
            <a:avLst/>
          </a:prstGeom>
          <a:noFill/>
          <a:ln w="0">
            <a:noFill/>
          </a:ln>
          <a:effectLst>
            <a:outerShdw dist="50760" dir="5400000" blurRad="50760" rotWithShape="0">
              <a:srgbClr val="000000">
                <a:alpha val="43000"/>
              </a:srgbClr>
            </a:outerShdw>
          </a:effectLst>
        </p:spPr>
        <p:txBody>
          <a:bodyPr lIns="90000" tIns="45000" rIns="90000" bIns="45000" anchor="t">
            <a:norm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icon to add picture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688680" y="4873680"/>
            <a:ext cx="3451320" cy="134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4374360" y="4191120"/>
            <a:ext cx="3448440" cy="68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body"/>
          </p:nvPr>
        </p:nvSpPr>
        <p:spPr>
          <a:xfrm>
            <a:off x="4374360" y="2362320"/>
            <a:ext cx="3448440" cy="1523520"/>
          </a:xfrm>
          <a:prstGeom prst="rect">
            <a:avLst/>
          </a:prstGeom>
          <a:noFill/>
          <a:ln w="0">
            <a:noFill/>
          </a:ln>
          <a:effectLst>
            <a:outerShdw dist="50760" dir="5400000" blurRad="50760" rotWithShape="0">
              <a:srgbClr val="000000">
                <a:alpha val="43000"/>
              </a:srgbClr>
            </a:outerShdw>
          </a:effectLst>
        </p:spPr>
        <p:txBody>
          <a:bodyPr lIns="90000" tIns="45000" rIns="90000" bIns="45000" anchor="t">
            <a:norm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icon to add picture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8" name="PlaceHolder 7"/>
          <p:cNvSpPr>
            <a:spLocks noGrp="1"/>
          </p:cNvSpPr>
          <p:nvPr>
            <p:ph type="body"/>
          </p:nvPr>
        </p:nvSpPr>
        <p:spPr>
          <a:xfrm>
            <a:off x="4374360" y="4873680"/>
            <a:ext cx="3448440" cy="134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59" name="PlaceHolder 8"/>
          <p:cNvSpPr>
            <a:spLocks noGrp="1"/>
          </p:cNvSpPr>
          <p:nvPr>
            <p:ph type="body"/>
          </p:nvPr>
        </p:nvSpPr>
        <p:spPr>
          <a:xfrm>
            <a:off x="8049600" y="4191120"/>
            <a:ext cx="3456000" cy="68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0" name="PlaceHolder 9"/>
          <p:cNvSpPr>
            <a:spLocks noGrp="1"/>
          </p:cNvSpPr>
          <p:nvPr>
            <p:ph type="body"/>
          </p:nvPr>
        </p:nvSpPr>
        <p:spPr>
          <a:xfrm>
            <a:off x="8049960" y="2362320"/>
            <a:ext cx="3447360" cy="1523520"/>
          </a:xfrm>
          <a:prstGeom prst="rect">
            <a:avLst/>
          </a:prstGeom>
          <a:noFill/>
          <a:ln w="0">
            <a:noFill/>
          </a:ln>
          <a:effectLst>
            <a:outerShdw dist="50760" dir="5400000" blurRad="50760" rotWithShape="0">
              <a:srgbClr val="000000">
                <a:alpha val="43000"/>
              </a:srgbClr>
            </a:outerShdw>
          </a:effectLst>
        </p:spPr>
        <p:txBody>
          <a:bodyPr lIns="90000" tIns="45000" rIns="90000" bIns="45000" anchor="t">
            <a:norm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pos="0" algn="l"/>
              </a:tabLst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icon to add picture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1" name="PlaceHolder 10"/>
          <p:cNvSpPr>
            <a:spLocks noGrp="1"/>
          </p:cNvSpPr>
          <p:nvPr>
            <p:ph type="body"/>
          </p:nvPr>
        </p:nvSpPr>
        <p:spPr>
          <a:xfrm>
            <a:off x="8049600" y="4873680"/>
            <a:ext cx="3452040" cy="134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>
            <a:lvl1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2" name="PlaceHolder 11"/>
          <p:cNvSpPr>
            <a:spLocks noGrp="1"/>
          </p:cNvSpPr>
          <p:nvPr>
            <p:ph type="dt" idx="19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2"/>
          <p:cNvSpPr>
            <a:spLocks noGrp="1"/>
          </p:cNvSpPr>
          <p:nvPr>
            <p:ph type="ftr" idx="20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3"/>
          <p:cNvSpPr>
            <a:spLocks noGrp="1"/>
          </p:cNvSpPr>
          <p:nvPr>
            <p:ph type="sldNum" idx="21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A86D687-1FEE-4588-8BE9-C1860598E739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" descr="C0-HD-TOP.png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dt" idx="22"/>
          </p:nvPr>
        </p:nvSpPr>
        <p:spPr>
          <a:xfrm>
            <a:off x="8595360" y="635652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ftr" idx="23"/>
          </p:nvPr>
        </p:nvSpPr>
        <p:spPr>
          <a:xfrm>
            <a:off x="685800" y="6355800"/>
            <a:ext cx="77720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sldNum" idx="24"/>
          </p:nvPr>
        </p:nvSpPr>
        <p:spPr>
          <a:xfrm>
            <a:off x="8763120" y="38088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2442D3D-EAFC-4114-A3A7-879A5C0334E5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6" descr="C0-HD-TOP.png" hidden="1"/>
          <p:cNvPicPr/>
          <p:nvPr/>
        </p:nvPicPr>
        <p:blipFill>
          <a:blip r:embed="rId2"/>
          <a:stretch/>
        </p:blipFill>
        <p:spPr>
          <a:xfrm>
            <a:off x="0" y="0"/>
            <a:ext cx="12191760" cy="144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" name="Picture 7" descr="C0-HD-BTM.png"/>
          <p:cNvPicPr/>
          <p:nvPr/>
        </p:nvPicPr>
        <p:blipFill>
          <a:blip r:embed="rId3"/>
          <a:stretch/>
        </p:blipFill>
        <p:spPr>
          <a:xfrm>
            <a:off x="0" y="4375080"/>
            <a:ext cx="12191760" cy="2482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9448920" y="745200"/>
            <a:ext cx="2057040" cy="390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vert="eaVert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title style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1024560" y="745200"/>
            <a:ext cx="8203680" cy="390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def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def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Click to edit Master text styles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685800" lvl="1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Second level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143000" lvl="2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1600200" lvl="3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Fourth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057400" lvl="4" indent="-228600" algn="l" defTabSz="91440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</a:pPr>
            <a:r>
              <a:rPr lang="en-US" sz="16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Fifth level</a:t>
            </a:r>
            <a:endParaRPr lang="en-US" sz="16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dt" idx="25"/>
          </p:nvPr>
        </p:nvSpPr>
        <p:spPr>
          <a:xfrm>
            <a:off x="7814520" y="379800"/>
            <a:ext cx="29106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r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&lt;date/time&gt;</a:t>
            </a:r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ftr" idx="26"/>
          </p:nvPr>
        </p:nvSpPr>
        <p:spPr>
          <a:xfrm>
            <a:off x="685800" y="380880"/>
            <a:ext cx="699120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sldNum" idx="27"/>
          </p:nvPr>
        </p:nvSpPr>
        <p:spPr>
          <a:xfrm>
            <a:off x="10862280" y="380880"/>
            <a:ext cx="6433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6673DD6-9BD5-4DF3-9A20-CAC3929173EB}" type="slidenum">
              <a:rPr lang="en-US" sz="1050" b="0" u="none" strike="noStrike">
                <a:solidFill>
                  <a:schemeClr val="lt1">
                    <a:tint val="75000"/>
                  </a:schemeClr>
                </a:solidFill>
                <a:effectLst/>
                <a:uFillTx/>
                <a:latin typeface="Century Gothic"/>
              </a:rPr>
              <a:t>&lt;number&gt;</a:t>
            </a:fld>
            <a:endParaRPr lang="en-US" sz="105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371600" y="1803240"/>
            <a:ext cx="9448560" cy="1824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 defTabSz="914400">
              <a:lnSpc>
                <a:spcPct val="90000"/>
              </a:lnSpc>
              <a:buNone/>
            </a:pPr>
            <a:r>
              <a:rPr lang="en-US" sz="6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Module #4 Overview</a:t>
            </a:r>
            <a:endParaRPr lang="en-US" sz="6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ubTitle"/>
          </p:nvPr>
        </p:nvSpPr>
        <p:spPr>
          <a:xfrm>
            <a:off x="1371600" y="3632040"/>
            <a:ext cx="9448560" cy="685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2500" lnSpcReduction="9999"/>
          </a:bodyPr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Cybersecurity and Human Factors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By Diego Saldana</a:t>
            </a:r>
            <a:endParaRPr lang="en-US" sz="20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  <mc:AlternateContent>
    <mc:Choice Requires="p14">
      <p:transition spd="slow" advTm="10000" p14:dur="2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audio isNarration="1">
              <p:cMediaNode showWhenStopped="0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-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lang="en-US" sz="4000" b="1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Human Factors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An interdisciplinary study of human capabilities, limitations, and behaviors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Studied to implement into product design as more user-friendly, efficient systems and products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Have become more important in design as digital systems have become more prominent in everyday life and industry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The fruits of these studies is seen every day in new cars, planes, hospital systems, and nearly every new digital device on the market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Continued study will lead to continually more efficient products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Social Engineering scams prey on various human factors in systems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  <mc:AlternateContent>
    <mc:Choice Requires="p14">
      <p:transition spd="slow" advTm="77000" p14:dur="2000"/>
    </mc:Choice>
    <mc:Fallback>
      <p:transition spd="slow" advTm="77000"/>
    </mc:Fallback>
  </mc:AlternateContent>
  <p:timing>
    <p:tnLst>
      <p:par>
        <p:cTn id="2" dur="indefinite" restart="never" nodeType="tmRoot">
          <p:childTnLst>
            <p:audio isNarration="1">
              <p:cMediaNode showWhenStopped="0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-1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Cybersecurity and Psychology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Humans are the biggest weakness in most digital systems, therefore leading to an increasing importance to studying the link between humans and technology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Many cyber jobs have become more social in nature than in the past, with an increased emphasis on user training and awareness in the workplace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The 6 different schools of psychology influence the studies of the interactions between these two aspects of cybersecurity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Structuralism, Functionalism, Behaviorism, Psychodynamic, Cognitive, Socio-Cultural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  <mc:AlternateContent>
    <mc:Choice Requires="p14">
      <p:transition spd="slow" advTm="105000" p14:dur="2000"/>
    </mc:Choice>
    <mc:Fallback>
      <p:transition spd="slow" advTm="105000"/>
    </mc:Fallback>
  </mc:AlternateContent>
  <p:timing>
    <p:tnLst>
      <p:par>
        <p:cTn id="3" dur="indefinite" restart="never" nodeType="tmRoot">
          <p:childTnLst>
            <p:audio isNarration="1">
              <p:cMediaNode showWhenStopped="0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-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How Technology influences psychology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Digital technology has changed the interactions between victims and offenders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Victim Precipitation explains efforts towards identifying how victim behavior contributed to victimization, this is not meant to be victim blaming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Victims often report higher levels of risky behavior such as mood instability, lower conscientiousness, and sensation seeking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indent="0" algn="l" defTabSz="914400">
              <a:lnSpc>
                <a:spcPct val="90000"/>
              </a:lnSpc>
              <a:spcBef>
                <a:spcPts val="1001"/>
              </a:spcBef>
              <a:buNone/>
            </a:pP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  <mc:AlternateContent>
    <mc:Choice Requires="p14">
      <p:transition spd="slow" advTm="48000" p14:dur="2000"/>
    </mc:Choice>
    <mc:Fallback>
      <p:transition spd="slow" advTm="48000"/>
    </mc:Fallback>
  </mc:AlternateContent>
  <p:timing>
    <p:tnLst>
      <p:par>
        <p:cTn id="4" dur="indefinite" restart="never" nodeType="tmRoot">
          <p:childTnLst>
            <p:audio isNarration="1">
              <p:cMediaNode showWhenStopped="0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-1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Cyber Offending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Cyber offenders exhibit very particular negative traits such as: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-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Low self-control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-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Higher levels of aggression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-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Succorance, the act of seeking emotional support from others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-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Lack of introspection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They also exhibit three negative traits known as the “Dark Triad”: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-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Machiavellianism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-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Narcissism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-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Psychopathy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  <mc:AlternateContent>
    <mc:Choice Requires="p14">
      <p:transition spd="slow" advTm="56000" p14:dur="2000"/>
    </mc:Choice>
    <mc:Fallback>
      <p:transition spd="slow" advTm="56000"/>
    </mc:Fallback>
  </mc:AlternateContent>
  <p:timing>
    <p:tnLst>
      <p:par>
        <p:cTn id="5" dur="indefinite" restart="never" nodeType="tmRoot">
          <p:childTnLst>
            <p:audio isNarration="1">
              <p:cMediaNode showWhenStopped="0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-1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Human Systems integration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Another phrase for human factors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Does a better job connecting the concept of human behaviors impact on technological systems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Refers to the attempt to increase the safety, lower the risk, and optimize the performance of digital systems via the lens of sociological study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Combines aspects of both technical and social sciences and fields of study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In engineering terms it is an approach that considers the human operator a subsystem to be considered alongside other systems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  <mc:AlternateContent>
    <mc:Choice Requires="p14">
      <p:transition spd="slow" advTm="47000" p14:dur="2000"/>
    </mc:Choice>
    <mc:Fallback>
      <p:transition spd="slow" advTm="47000"/>
    </mc:Fallback>
  </mc:AlternateContent>
  <p:timing>
    <p:tnLst>
      <p:par>
        <p:cTn id="6" dur="indefinite" restart="never" nodeType="tmRoot">
          <p:childTnLst>
            <p:audio isNarration="1">
              <p:cMediaNode showWhenStopped="0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-1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895480" y="764280"/>
            <a:ext cx="8610120" cy="129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lang="en-US" sz="4000" b="0" u="none" strike="noStrike" cap="all">
                <a:solidFill>
                  <a:schemeClr val="lt1"/>
                </a:solidFill>
                <a:effectLst/>
                <a:uFillTx/>
                <a:latin typeface="Century Gothic"/>
              </a:rPr>
              <a:t>Maslow’s Hierarchy of Needs</a:t>
            </a:r>
            <a:endParaRPr lang="en-US" sz="4000" b="0" u="none" strike="noStrike" cap="all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685800" y="2194560"/>
            <a:ext cx="10820160" cy="4023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A pyramid chart created by Abraham Maslow that lists human needs in order of basic needs to self-fulfillment needs. 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Essentially in order of greatest importance to basic survival to least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Basic Needs: Physiological (water, food), Safety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Psychological Needs: Belonginess and love, self-esteem needs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Self-fulfillment Needs: Self-actualization, the reaching of one’s potential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lang="en-US" sz="2200" b="0" u="none" strike="noStrike">
                <a:solidFill>
                  <a:schemeClr val="lt1"/>
                </a:solidFill>
                <a:effectLst/>
                <a:uFillTx/>
                <a:latin typeface="Century Gothic"/>
              </a:rPr>
              <a:t>Digital technology has become so important to daily life that the argument has been made that it belongs on this chart. </a:t>
            </a:r>
            <a:endParaRPr lang="en-US" sz="2200" b="0" u="none" strike="noStrike">
              <a:solidFill>
                <a:schemeClr val="lt1"/>
              </a:solidFill>
              <a:effectLst/>
              <a:uFillTx/>
              <a:latin typeface="Century Gothic"/>
            </a:endParaRPr>
          </a:p>
        </p:txBody>
      </p:sp>
    </p:spTree>
  </p:cSld>
  <mc:AlternateContent>
    <mc:Choice Requires="p14">
      <p:transition spd="slow" advTm="71000" p14:dur="2000"/>
    </mc:Choice>
    <mc:Fallback>
      <p:transition spd="slow" advTm="71000"/>
    </mc:Fallback>
  </mc:AlternateContent>
  <p:timing>
    <p:tnLst>
      <p:par>
        <p:cTn id="7" dur="indefinite" restart="never" nodeType="tmRoot">
          <p:childTnLst>
            <p:audio isNarration="1">
              <p:cMediaNode showWhenStopped="0">
                <p:cTn>
                  <p:stCondLst>
                    <p:cond delay="indefinite"/>
                  </p:stCondLst>
                  <p:endCondLst>
                    <p:cond delay="0" evt="onStopAudio"/>
                  </p:endCondLst>
                </p:cTn>
                <p:tgtEl>
                  <p:spTgt spid="-1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Vapor Trail">
  <a:themeElements>
    <a:clrScheme name="Vapor Trail">
      <a:dk1>
        <a:srgbClr val="000000"/>
      </a:dk1>
      <a:lt1>
        <a:srgbClr val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 pitchFamily="0" charset="1"/>
        <a:ea typeface=""/>
        <a:cs typeface=""/>
      </a:majorFont>
      <a:minorFont>
        <a:latin typeface="Century Gothic" panose="020B0502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9000"/>
                <a:lumMod val="110000"/>
              </a:schemeClr>
            </a:gs>
            <a:gs pos="52000">
              <a:schemeClr val="phClr">
                <a:tint val="74000"/>
                <a:lumMod val="104000"/>
              </a:schemeClr>
            </a:gs>
            <a:gs pos="100000">
              <a:schemeClr val="phClr">
                <a:tint val="78000"/>
                <a:lumMod val="10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6000"/>
                <a:lumMod val="104000"/>
              </a:schemeClr>
            </a:gs>
            <a:gs pos="78000">
              <a:schemeClr val="phClr">
                <a:shade val="100000"/>
                <a:lumMod val="100000"/>
              </a:schemeClr>
            </a:gs>
          </a:gsLst>
          <a:lin ang="5400000" scaled="0"/>
          <a:tileRect l="0" t="0" r="0" b="0"/>
        </a:gradFill>
      </a:fillStyleLst>
      <a:lnStyleLst>
        <a:ln w="9525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62</TotalTime>
  <Application>LibreOffice/26.2.3.2$Linux_X86_64 LibreOffice_project/a31940f583db492bb69b3a601caf6d1b0ecf61f1</Application>
  <AppVersion>15.0000</AppVersion>
  <Words>451</Words>
  <Paragraphs>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2026-04-28T20:37:50Z</dcterms:created>
  <dc:creator>SALDANA, DIEGO</dc:creator>
  <dc:description/>
  <dc:language>en-US</dc:language>
  <cp:lastModifiedBy/>
  <dcterms:modified xsi:type="dcterms:W3CDTF">2026-05-05T20:31:38Z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7</vt:i4>
  </property>
  <property fmtid="{D5CDD505-2E9C-101B-9397-08002B2CF9AE}" pid="3" name="PresentationFormat">
    <vt:lpwstr>Widescreen</vt:lpwstr>
  </property>
  <property fmtid="{D5CDD505-2E9C-101B-9397-08002B2CF9AE}" pid="4" name="Slides">
    <vt:i4>7</vt:i4>
  </property>
</Properties>
</file>