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6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/>
    <p:restoredTop sz="94655"/>
  </p:normalViewPr>
  <p:slideViewPr>
    <p:cSldViewPr snapToGrid="0">
      <p:cViewPr varScale="1">
        <p:scale>
          <a:sx n="117" d="100"/>
          <a:sy n="117" d="100"/>
        </p:scale>
        <p:origin x="60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>
            <a:extLst>
              <a:ext uri="{FF2B5EF4-FFF2-40B4-BE49-F238E27FC236}">
                <a16:creationId xmlns:a16="http://schemas.microsoft.com/office/drawing/2014/main" id="{EB46B8FB-F6A2-5F47-A6CD-A7E17E69270F}"/>
              </a:ext>
            </a:extLst>
          </p:cNvPr>
          <p:cNvGrpSpPr/>
          <p:nvPr/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419BDE93-3EC2-4E4D-BC0B-417378F49EDA}"/>
                </a:ext>
              </a:extLst>
            </p:cNvPr>
            <p:cNvSpPr/>
            <p:nvPr/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FE21F82F-1EE5-8240-97F8-387DF0253FCE}"/>
                </a:ext>
              </a:extLst>
            </p:cNvPr>
            <p:cNvSpPr/>
            <p:nvPr/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id="{AE1903E3-6B5F-6B4C-9A1F-62628A050AEB}"/>
                </a:ext>
              </a:extLst>
            </p:cNvPr>
            <p:cNvSpPr/>
            <p:nvPr/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F7C55863-3B37-0743-B001-1A970033FBA8}"/>
                </a:ext>
              </a:extLst>
            </p:cNvPr>
            <p:cNvSpPr/>
            <p:nvPr/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932B4C24-3A58-924C-B79A-D961EF7C2C48}"/>
                </a:ext>
              </a:extLst>
            </p:cNvPr>
            <p:cNvSpPr/>
            <p:nvPr/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21EF52E0-D2CF-544F-93A6-4D7B45A0483A}"/>
                </a:ext>
              </a:extLst>
            </p:cNvPr>
            <p:cNvSpPr/>
            <p:nvPr/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 63">
              <a:extLst>
                <a:ext uri="{FF2B5EF4-FFF2-40B4-BE49-F238E27FC236}">
                  <a16:creationId xmlns:a16="http://schemas.microsoft.com/office/drawing/2014/main" id="{6966CFE5-1C8C-2E4F-9B2D-A8438F5A5322}"/>
                </a:ext>
              </a:extLst>
            </p:cNvPr>
            <p:cNvSpPr/>
            <p:nvPr/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5" name="Freeform 64">
              <a:extLst>
                <a:ext uri="{FF2B5EF4-FFF2-40B4-BE49-F238E27FC236}">
                  <a16:creationId xmlns:a16="http://schemas.microsoft.com/office/drawing/2014/main" id="{9FD29EF3-A5B2-554A-A307-6BE1BCE8AF03}"/>
                </a:ext>
              </a:extLst>
            </p:cNvPr>
            <p:cNvSpPr/>
            <p:nvPr/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AC1ECAD8-0CF2-934D-AA1E-C108208CDE6F}"/>
                </a:ext>
              </a:extLst>
            </p:cNvPr>
            <p:cNvSpPr/>
            <p:nvPr/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DB14DED1-3A58-8C4D-902E-2A9F34043F61}"/>
                </a:ext>
              </a:extLst>
            </p:cNvPr>
            <p:cNvSpPr/>
            <p:nvPr/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65D65157-5719-0341-A807-A8956595FB4C}"/>
                </a:ext>
              </a:extLst>
            </p:cNvPr>
            <p:cNvSpPr/>
            <p:nvPr/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A7F23F74-B777-2A4C-8EF9-E798880D5942}"/>
                </a:ext>
              </a:extLst>
            </p:cNvPr>
            <p:cNvSpPr/>
            <p:nvPr/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>
              <a:extLst>
                <a:ext uri="{FF2B5EF4-FFF2-40B4-BE49-F238E27FC236}">
                  <a16:creationId xmlns:a16="http://schemas.microsoft.com/office/drawing/2014/main" id="{E3B9A050-0AE1-1D4B-A2AC-6EEF64B106D9}"/>
                </a:ext>
              </a:extLst>
            </p:cNvPr>
            <p:cNvSpPr/>
            <p:nvPr/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2" name="Freeform 71">
              <a:extLst>
                <a:ext uri="{FF2B5EF4-FFF2-40B4-BE49-F238E27FC236}">
                  <a16:creationId xmlns:a16="http://schemas.microsoft.com/office/drawing/2014/main" id="{C424FE38-F803-8D47-BF56-1B18EC2B1F03}"/>
                </a:ext>
              </a:extLst>
            </p:cNvPr>
            <p:cNvSpPr/>
            <p:nvPr/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E37187F2-9212-0641-97D0-1ACD50B748A8}"/>
                </a:ext>
              </a:extLst>
            </p:cNvPr>
            <p:cNvSpPr/>
            <p:nvPr/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C760C651-2AC4-564E-BEAA-AB7FAFE7F79F}"/>
                </a:ext>
              </a:extLst>
            </p:cNvPr>
            <p:cNvSpPr/>
            <p:nvPr/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58B0A1B8-5BA3-3548-9511-B4904D05264B}"/>
                </a:ext>
              </a:extLst>
            </p:cNvPr>
            <p:cNvSpPr/>
            <p:nvPr/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 75">
              <a:extLst>
                <a:ext uri="{FF2B5EF4-FFF2-40B4-BE49-F238E27FC236}">
                  <a16:creationId xmlns:a16="http://schemas.microsoft.com/office/drawing/2014/main" id="{424CD779-EE9A-214D-9488-767327E373AA}"/>
                </a:ext>
              </a:extLst>
            </p:cNvPr>
            <p:cNvSpPr/>
            <p:nvPr/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Freeform 76">
              <a:extLst>
                <a:ext uri="{FF2B5EF4-FFF2-40B4-BE49-F238E27FC236}">
                  <a16:creationId xmlns:a16="http://schemas.microsoft.com/office/drawing/2014/main" id="{630D08C6-9EFB-8540-875F-2A55DED2AAE3}"/>
                </a:ext>
              </a:extLst>
            </p:cNvPr>
            <p:cNvSpPr/>
            <p:nvPr/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Freeform 77">
              <a:extLst>
                <a:ext uri="{FF2B5EF4-FFF2-40B4-BE49-F238E27FC236}">
                  <a16:creationId xmlns:a16="http://schemas.microsoft.com/office/drawing/2014/main" id="{D7E8DA86-1294-4641-9C52-6E153150641C}"/>
                </a:ext>
              </a:extLst>
            </p:cNvPr>
            <p:cNvSpPr/>
            <p:nvPr/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Freeform 78">
              <a:extLst>
                <a:ext uri="{FF2B5EF4-FFF2-40B4-BE49-F238E27FC236}">
                  <a16:creationId xmlns:a16="http://schemas.microsoft.com/office/drawing/2014/main" id="{011063C9-2A43-3348-A018-F27FACAA778D}"/>
                </a:ext>
              </a:extLst>
            </p:cNvPr>
            <p:cNvSpPr/>
            <p:nvPr/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Freeform 79">
              <a:extLst>
                <a:ext uri="{FF2B5EF4-FFF2-40B4-BE49-F238E27FC236}">
                  <a16:creationId xmlns:a16="http://schemas.microsoft.com/office/drawing/2014/main" id="{EE85C7DE-D965-244F-BD95-3A05FF4AAC61}"/>
                </a:ext>
              </a:extLst>
            </p:cNvPr>
            <p:cNvSpPr/>
            <p:nvPr/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Freeform 80">
              <a:extLst>
                <a:ext uri="{FF2B5EF4-FFF2-40B4-BE49-F238E27FC236}">
                  <a16:creationId xmlns:a16="http://schemas.microsoft.com/office/drawing/2014/main" id="{315A1389-149A-3342-A863-637D42FDB28D}"/>
                </a:ext>
              </a:extLst>
            </p:cNvPr>
            <p:cNvSpPr/>
            <p:nvPr/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Freeform 81">
              <a:extLst>
                <a:ext uri="{FF2B5EF4-FFF2-40B4-BE49-F238E27FC236}">
                  <a16:creationId xmlns:a16="http://schemas.microsoft.com/office/drawing/2014/main" id="{B149CC6F-B6C6-BE46-B451-1BF7D47A8936}"/>
                </a:ext>
              </a:extLst>
            </p:cNvPr>
            <p:cNvSpPr/>
            <p:nvPr/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AB39E9-6F50-3F4B-9DDB-FC0E0CA993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5150" y="768334"/>
            <a:ext cx="5066001" cy="2866405"/>
          </a:xfrm>
        </p:spPr>
        <p:txBody>
          <a:bodyPr anchor="t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B2C33E-E9A6-304D-BBCB-97AD0B213C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5150" y="4283239"/>
            <a:ext cx="5066001" cy="1475177"/>
          </a:xfrm>
        </p:spPr>
        <p:txBody>
          <a:bodyPr anchor="b"/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C75C4-E533-BE48-B528-D1A278BC39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6928" y="457200"/>
            <a:ext cx="3608205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fld id="{A5B0A250-5CC0-1746-B209-08E8B0DAE6AF}" type="datetimeFigureOut">
              <a:rPr lang="en-US" smtClean="0"/>
              <a:pPr algn="l"/>
              <a:t>11/6/24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09BA8A-EF83-434D-A90E-0805D1104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CFDDE0-90B9-AD4E-B0EB-E7464FA9C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17335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33A3282-0389-C547-8CA6-7F3E7F27B34D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40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7ED46EE4-CE67-DD46-A751-9FEA049A22B8}"/>
              </a:ext>
            </a:extLst>
          </p:cNvPr>
          <p:cNvGrpSpPr/>
          <p:nvPr/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955C5B70-D34F-8A49-B220-808CE2BBB7F3}"/>
                </a:ext>
              </a:extLst>
            </p:cNvPr>
            <p:cNvSpPr/>
            <p:nvPr/>
          </p:nvSpPr>
          <p:spPr>
            <a:xfrm>
              <a:off x="8928528" y="491812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BBFE624-6DBD-8541-B43B-180C0AFA21F0}"/>
                </a:ext>
              </a:extLst>
            </p:cNvPr>
            <p:cNvSpPr/>
            <p:nvPr/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6E01AC23-2120-A542-B140-5A29AA27A2C8}"/>
                </a:ext>
              </a:extLst>
            </p:cNvPr>
            <p:cNvSpPr/>
            <p:nvPr/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154689C0-9C35-9B4D-906B-DA287DA55A38}"/>
                </a:ext>
              </a:extLst>
            </p:cNvPr>
            <p:cNvSpPr/>
            <p:nvPr/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696570F0-11E0-6147-9053-E3A4B5DBA0E4}"/>
                </a:ext>
              </a:extLst>
            </p:cNvPr>
            <p:cNvSpPr/>
            <p:nvPr/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9BDD97F6-A366-B54A-B889-42E97AFEDE37}"/>
                </a:ext>
              </a:extLst>
            </p:cNvPr>
            <p:cNvSpPr/>
            <p:nvPr/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58E853BC-EE80-374B-B823-8D51A948C4CF}"/>
                </a:ext>
              </a:extLst>
            </p:cNvPr>
            <p:cNvSpPr/>
            <p:nvPr/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4B5B70B1-649D-9848-B5D4-6DE04D55F5F0}"/>
                </a:ext>
              </a:extLst>
            </p:cNvPr>
            <p:cNvSpPr/>
            <p:nvPr/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46A2092A-2157-0A49-937F-BBAE14687DE7}"/>
                </a:ext>
              </a:extLst>
            </p:cNvPr>
            <p:cNvSpPr/>
            <p:nvPr/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F092371E-D526-AF43-816F-F7AEBA9FF166}"/>
                </a:ext>
              </a:extLst>
            </p:cNvPr>
            <p:cNvSpPr/>
            <p:nvPr/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06995714-B51E-E84A-9FD5-3AD33004E517}"/>
                </a:ext>
              </a:extLst>
            </p:cNvPr>
            <p:cNvSpPr/>
            <p:nvPr/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0FDB0CC5-76AA-6E44-8376-4EE649C1DE42}"/>
                </a:ext>
              </a:extLst>
            </p:cNvPr>
            <p:cNvSpPr/>
            <p:nvPr/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3D981F0B-8982-1C45-8D7C-30E744003823}"/>
                </a:ext>
              </a:extLst>
            </p:cNvPr>
            <p:cNvSpPr/>
            <p:nvPr/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F76EEB7-1E87-0447-8CD6-DD220CF4E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8AE526-3A03-9B41-8C9F-27156E701C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08D72-182D-C947-B3F7-B74948D08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11/6/24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76E396-D059-AF4D-A1D9-C1347978A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8845B6-87C0-2F4A-8146-00E911CDF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480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78A912D-4325-C449-BF2E-F331A221C69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7335146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4097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C3803ECC-8207-244B-8051-94AA5304EDD9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F2E8536-821C-3846-A152-2001B7BA4BC9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57A02781-FFB4-C04E-97FB-78D26A9E8F1C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4C29607-37D2-7A4B-98E2-2C851CD6776C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12FC7BA-80CC-1C4E-B268-B3EEA08137F1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BEBC8FB1-96B9-D84A-BD2A-BC8410EBE012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A8455B4-A778-B44D-A7E8-C45A4846D9F7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407CCA-80EF-2B45-8F8C-7D5796A61B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950095" y="976630"/>
            <a:ext cx="2268507" cy="47845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A221C3-F2D3-FC4F-938B-4C4CAC7370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65150" y="976630"/>
            <a:ext cx="8264057" cy="478459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061B46-3E9A-AC48-8C84-5B46EA1EC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11/6/24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F8F49-5859-714C-8EE1-61A74F324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B6F69-3FFA-D94F-BA99-873D36F7F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31B40EC-87DB-A64F-9D4B-98A86F7CEFFF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9343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F0CAFDA3-320A-C24D-A7A1-20C1267EC987}"/>
              </a:ext>
            </a:extLst>
          </p:cNvPr>
          <p:cNvGrpSpPr/>
          <p:nvPr/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D2411669-6E2C-2243-99CD-6BC9D724FA1F}"/>
                </a:ext>
              </a:extLst>
            </p:cNvPr>
            <p:cNvSpPr/>
            <p:nvPr/>
          </p:nvSpPr>
          <p:spPr>
            <a:xfrm>
              <a:off x="8928528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C4E0C522-0F40-ED44-A700-F1BCD1CF74F5}"/>
                </a:ext>
              </a:extLst>
            </p:cNvPr>
            <p:cNvSpPr/>
            <p:nvPr/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B79B4380-CBEC-C341-A10E-5EF9A8597959}"/>
                </a:ext>
              </a:extLst>
            </p:cNvPr>
            <p:cNvSpPr/>
            <p:nvPr/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04AD70E-5490-4C4E-A05D-D67949C51A74}"/>
                </a:ext>
              </a:extLst>
            </p:cNvPr>
            <p:cNvSpPr/>
            <p:nvPr/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128A8883-9F24-0047-92B7-45B3D2E7D9C0}"/>
                </a:ext>
              </a:extLst>
            </p:cNvPr>
            <p:cNvSpPr/>
            <p:nvPr/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AAC3A3BB-FD2C-FB44-9478-FA87EF229D37}"/>
                </a:ext>
              </a:extLst>
            </p:cNvPr>
            <p:cNvSpPr/>
            <p:nvPr/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BF46B3B1-E981-BB40-B916-51A6D3851969}"/>
                </a:ext>
              </a:extLst>
            </p:cNvPr>
            <p:cNvSpPr/>
            <p:nvPr/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EA7DAE92-7D6B-B042-83BE-047C8EC322A0}"/>
                </a:ext>
              </a:extLst>
            </p:cNvPr>
            <p:cNvSpPr/>
            <p:nvPr/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06AADCE6-4277-EA49-AF23-63B53CA6772A}"/>
                </a:ext>
              </a:extLst>
            </p:cNvPr>
            <p:cNvSpPr/>
            <p:nvPr/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58CEA343-047B-DF4E-A7A8-881C7740EA36}"/>
                </a:ext>
              </a:extLst>
            </p:cNvPr>
            <p:cNvSpPr/>
            <p:nvPr/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FCCBAA07-17CE-2740-AA04-AEDA5EAD2796}"/>
                </a:ext>
              </a:extLst>
            </p:cNvPr>
            <p:cNvSpPr/>
            <p:nvPr/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BF15C430-7951-6040-BD4C-4E996E94480E}"/>
                </a:ext>
              </a:extLst>
            </p:cNvPr>
            <p:cNvSpPr/>
            <p:nvPr/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0B3467F9-370D-5C4C-9EDE-E0CA0E401568}"/>
                </a:ext>
              </a:extLst>
            </p:cNvPr>
            <p:cNvSpPr/>
            <p:nvPr/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652A1E4-52BA-534C-AECC-35C3CF44F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15675-65B4-E14F-9785-663A83B7B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676A1E-2332-684F-BDD2-687C166BD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11/6/24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BB8CB0-B7BE-7D4F-B254-8A2F8AEC2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E5A569-A063-8E40-B703-82B11D2A9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7169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231D73A-BA91-794F-8C09-4F4B41A6D08B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7335835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7246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3ABDDED5-B489-454D-A72D-46C9473AB018}"/>
              </a:ext>
            </a:extLst>
          </p:cNvPr>
          <p:cNvGrpSpPr/>
          <p:nvPr/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E6338A9A-49A1-B04D-B479-43604A5CD6D5}"/>
                </a:ext>
              </a:extLst>
            </p:cNvPr>
            <p:cNvSpPr/>
            <p:nvPr/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3151B6D8-101B-F34D-992A-1668DB5D0067}"/>
                </a:ext>
              </a:extLst>
            </p:cNvPr>
            <p:cNvSpPr/>
            <p:nvPr/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21D4DE71-EB1A-E74C-9364-5FEC5377F4EF}"/>
                </a:ext>
              </a:extLst>
            </p:cNvPr>
            <p:cNvSpPr/>
            <p:nvPr/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BD99A5CD-9D3A-DA46-AD96-34B9DB522051}"/>
                </a:ext>
              </a:extLst>
            </p:cNvPr>
            <p:cNvSpPr/>
            <p:nvPr/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E6537DF9-74F2-924C-9B63-22B100C80C92}"/>
                </a:ext>
              </a:extLst>
            </p:cNvPr>
            <p:cNvSpPr/>
            <p:nvPr/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D7655457-8E4D-F34C-A595-66A45E9C3A1F}"/>
                </a:ext>
              </a:extLst>
            </p:cNvPr>
            <p:cNvSpPr/>
            <p:nvPr/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id="{FB0E8D2C-8947-E44C-BC5F-F81B083DAA3E}"/>
                </a:ext>
              </a:extLst>
            </p:cNvPr>
            <p:cNvSpPr/>
            <p:nvPr/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ED57F45D-85B8-AC49-A2BA-E941F1BE7F15}"/>
                </a:ext>
              </a:extLst>
            </p:cNvPr>
            <p:cNvSpPr/>
            <p:nvPr/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DA576359-CAE3-634C-8DF8-A834BCD7D668}"/>
                </a:ext>
              </a:extLst>
            </p:cNvPr>
            <p:cNvSpPr/>
            <p:nvPr/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16343F35-6601-BD4A-B9A5-25361D0453D2}"/>
                </a:ext>
              </a:extLst>
            </p:cNvPr>
            <p:cNvSpPr/>
            <p:nvPr/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5ED1C169-DCD9-9C4B-91B1-519621155A64}"/>
                </a:ext>
              </a:extLst>
            </p:cNvPr>
            <p:cNvSpPr/>
            <p:nvPr/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32328AC7-E0BC-0E46-A25B-11D523EC8100}"/>
                </a:ext>
              </a:extLst>
            </p:cNvPr>
            <p:cNvSpPr/>
            <p:nvPr/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>
              <a:extLst>
                <a:ext uri="{FF2B5EF4-FFF2-40B4-BE49-F238E27FC236}">
                  <a16:creationId xmlns:a16="http://schemas.microsoft.com/office/drawing/2014/main" id="{32BBE02A-588F-6C4D-B310-694098C6A340}"/>
                </a:ext>
              </a:extLst>
            </p:cNvPr>
            <p:cNvSpPr/>
            <p:nvPr/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52">
              <a:extLst>
                <a:ext uri="{FF2B5EF4-FFF2-40B4-BE49-F238E27FC236}">
                  <a16:creationId xmlns:a16="http://schemas.microsoft.com/office/drawing/2014/main" id="{6751D5A0-C90A-0A44-8654-CFE1B719B353}"/>
                </a:ext>
              </a:extLst>
            </p:cNvPr>
            <p:cNvSpPr/>
            <p:nvPr/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0F0FA086-0D80-B74A-9B37-5EACDE30D61F}"/>
                </a:ext>
              </a:extLst>
            </p:cNvPr>
            <p:cNvSpPr/>
            <p:nvPr/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7022E302-2A55-8844-A50B-DC16D075E16B}"/>
                </a:ext>
              </a:extLst>
            </p:cNvPr>
            <p:cNvSpPr/>
            <p:nvPr/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F4B325F5-A048-2843-A40B-3B2B31ECED76}"/>
                </a:ext>
              </a:extLst>
            </p:cNvPr>
            <p:cNvSpPr/>
            <p:nvPr/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 56">
              <a:extLst>
                <a:ext uri="{FF2B5EF4-FFF2-40B4-BE49-F238E27FC236}">
                  <a16:creationId xmlns:a16="http://schemas.microsoft.com/office/drawing/2014/main" id="{7707B616-7E85-5442-B46B-AF9426A7A0E9}"/>
                </a:ext>
              </a:extLst>
            </p:cNvPr>
            <p:cNvSpPr/>
            <p:nvPr/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8" name="Freeform 57">
              <a:extLst>
                <a:ext uri="{FF2B5EF4-FFF2-40B4-BE49-F238E27FC236}">
                  <a16:creationId xmlns:a16="http://schemas.microsoft.com/office/drawing/2014/main" id="{08914A00-D181-5847-A150-77CE67F94369}"/>
                </a:ext>
              </a:extLst>
            </p:cNvPr>
            <p:cNvSpPr/>
            <p:nvPr/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id="{DAF2D976-5F49-2848-B465-C85708A6D706}"/>
                </a:ext>
              </a:extLst>
            </p:cNvPr>
            <p:cNvSpPr/>
            <p:nvPr/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0" name="Freeform 59">
              <a:extLst>
                <a:ext uri="{FF2B5EF4-FFF2-40B4-BE49-F238E27FC236}">
                  <a16:creationId xmlns:a16="http://schemas.microsoft.com/office/drawing/2014/main" id="{5E333474-B850-354C-A2E2-01735C948D47}"/>
                </a:ext>
              </a:extLst>
            </p:cNvPr>
            <p:cNvSpPr/>
            <p:nvPr/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" name="Freeform 60">
              <a:extLst>
                <a:ext uri="{FF2B5EF4-FFF2-40B4-BE49-F238E27FC236}">
                  <a16:creationId xmlns:a16="http://schemas.microsoft.com/office/drawing/2014/main" id="{BC25646C-71B3-4A44-A4FE-C3CABE5580BB}"/>
                </a:ext>
              </a:extLst>
            </p:cNvPr>
            <p:cNvSpPr/>
            <p:nvPr/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2" name="Freeform 61">
              <a:extLst>
                <a:ext uri="{FF2B5EF4-FFF2-40B4-BE49-F238E27FC236}">
                  <a16:creationId xmlns:a16="http://schemas.microsoft.com/office/drawing/2014/main" id="{B598CFE9-67EE-E342-9EF7-F40A1E0BE59E}"/>
                </a:ext>
              </a:extLst>
            </p:cNvPr>
            <p:cNvSpPr/>
            <p:nvPr/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3" name="Freeform 62">
              <a:extLst>
                <a:ext uri="{FF2B5EF4-FFF2-40B4-BE49-F238E27FC236}">
                  <a16:creationId xmlns:a16="http://schemas.microsoft.com/office/drawing/2014/main" id="{1E29AD13-94FE-1349-A28E-10F6E780F510}"/>
                </a:ext>
              </a:extLst>
            </p:cNvPr>
            <p:cNvSpPr/>
            <p:nvPr/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650648E-B4D5-4145-84E7-46B5793EA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68351"/>
            <a:ext cx="5066001" cy="2334768"/>
          </a:xfrm>
        </p:spPr>
        <p:txBody>
          <a:bodyPr anchor="t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3B92A6-7558-3148-B855-5BC58B4159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4255453"/>
            <a:ext cx="5066001" cy="1500187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A0B541-D211-974B-97FE-C1F9473AB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11/6/24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27FB0-D95A-D543-8E29-6E5F22B49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C4404-F49D-9F48-A10B-1F60870B4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17335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D6A1FD1-D82F-3141-8687-8D7C0631C21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5921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442ECFEB-12CF-4C4F-BC8A-5816C27CA565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626C9482-2804-144B-88B2-0AF191BD757D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1363F79-96BD-9240-86E2-DF26C9C2437D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153F0BF1-DA57-1D49-82F0-802F4D385A85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CD42A1B-A03A-C946-8A2A-CE437EA433FD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591FE00-3AAF-9B4B-8107-E94D50828227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149E92E9-89A7-4842-B271-411C7DF75D2D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DC29C99-0841-9F46-AB1A-E9751DFE4487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E0AB684-BDA8-014B-8DCC-125F8B8DC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40E05-0F5F-6243-AD57-66BFC33ADB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2851" y="2365755"/>
            <a:ext cx="5239512" cy="33954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70B3A4-11FE-D94C-9B93-255E362310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9638" y="2365755"/>
            <a:ext cx="5239512" cy="33954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7BEEAF-F881-6E48-84AF-E5CEEF1C7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11/6/24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472753-1CC3-9244-9AF0-6927018A6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DD55D0-FCC7-AC42-9810-9B49E3348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FC736C3-88FB-244C-83B8-B2856998D221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8080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B7D16A9C-7411-5242-A59C-816B8907E3BE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A997260B-7D44-7049-B605-7FD6E6CE5612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5D6AF601-77C3-D74A-B1E5-7F33703A6927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4DFCA921-0F9E-2E41-A285-75409E25501A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120B9E03-438B-FC42-9DA1-835D5BC3FE88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D670E1F-61CD-8940-A898-6D5092A78BB9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80C64CF-0C6A-3449-9709-AE038C4A7995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FEC46D5B-957F-A24C-8E36-CC71F660EC8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058182F-7B5E-FD42-AFC6-A3848D833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928" y="768096"/>
            <a:ext cx="7333488" cy="12710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D9E4DE-75C0-C841-A68D-9D7BBAD76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2149" y="2365756"/>
            <a:ext cx="5239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5C87F7-356E-9E43-97A0-D972B22853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2149" y="3189668"/>
            <a:ext cx="5239512" cy="257155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AB4C28-30CB-CC4E-A25E-F4FEFA49BC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83066" y="2365756"/>
            <a:ext cx="5239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ED0191-963B-1E4C-BEC5-9B42E39514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83066" y="3189668"/>
            <a:ext cx="5239512" cy="257155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0E0BED-3EB7-BB4A-A556-FA967FB01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11/6/24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A2466A-4D90-174C-B382-AC4674D72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EADE49-8082-214B-9742-5EE8DA2E9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5E39200-18D5-014B-BAB8-FF5D0BA15E0C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941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D7DF52F6-A06E-0343-95B8-DAAC38DB4B8C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67092C52-7052-0749-9DA0-9374DBF495AE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64E1C2F-81E1-C44D-859C-946596C950F2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53626485-4263-0A44-9561-E278A7056C33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D45AAB5-3CCC-DE4A-A962-3702911B55CC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8CAFB16F-8EDE-D44F-A51E-34EDC41E7404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DCD51329-732C-BB4C-98E5-715BAF9F8853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192B5D44-BC55-AF4C-984D-C8231B22F80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FA1E9E2-564E-7049-A22F-BB5B876BA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359D05-C08D-7747-B2FC-3F62B3357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11/6/24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2FF615-BB08-A844-B689-BAA7C5040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63A67D-F96F-4849-8C83-49CC3A653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DCFAAB9-2B6B-8D4C-A748-433E2C393EA6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3290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8BCA70-D63D-40F6-B9B3-4E49B96E2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pPr/>
              <a:t>11/6/24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F12559-BD91-4904-A24A-0CF0A2324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658BB7-74A5-4A6F-A0FF-021E68F02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749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D0914A35-7AAF-4B42-9C68-47A633EFD9D0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DABCED79-0E70-FB4D-ABF2-D859BF5556E4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8364885D-A3A4-5144-AB4E-7624F27287E6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22073D5-CC72-0549-BD26-F7AF9851BE45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1827A049-C9FD-554E-9B01-F151B0D9E86B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76832559-4D18-8744-AB91-9FCFAB732477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BF97A623-E5DC-1B44-B687-8643B9F0D741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637BBE1-2C82-4E45-B5C5-35E07B05E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1" y="764973"/>
            <a:ext cx="3609982" cy="1395043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201F2E-A734-364B-8A7D-990D6B889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4832" y="770890"/>
            <a:ext cx="6112517" cy="480057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7CBAD9-5515-1748-8E77-F48160F4ED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50" y="2160016"/>
            <a:ext cx="3609983" cy="37089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A6C22B-80D4-AA42-9999-401E37B46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11/6/24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055DE4-33E8-7F4B-9334-95EA60845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470FA5-21EE-D742-8F01-C1BAE0FDB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EF966AA-D7DF-F84D-80D4-E216A641B00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8747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210D391A-F01E-4947-8A01-95438AA0B323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7D499306-B4E0-064D-8F6C-96E9C4BD04DA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AF3D0241-0A21-8047-8CE3-B3FDD5FDF719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3083F97-6891-0447-957C-AB0834B826D2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B2EF7D75-E7C1-5147-A03B-3EC641CF3B08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A6D7CA94-94B4-C140-8C68-01C0ADFA1C71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211CD629-C318-A848-BDDE-BBA9465EBF9D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2A5AC1F8-1370-E946-977E-E4CFC6947BA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4CEE63B-B967-0A48-9623-220376760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89"/>
            <a:ext cx="3609983" cy="138912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11F680-28C8-FA44-9CD5-20709DA02E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23838" y="890816"/>
            <a:ext cx="6060136" cy="4870411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D507CD-197E-BB4C-83A6-DA3FC97A22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50" y="2160016"/>
            <a:ext cx="3609983" cy="360121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9E00AC-DF6C-D548-8A06-D6269BDB0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11/6/24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ED113B-57D4-9A4F-BFE0-2A3963B42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0D9954-FA18-8948-AA52-21CED0594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E3EB25D-2379-5040-B990-1C99B0B7D931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3013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0D98E2-86CE-4D4F-9F8F-17C83D19A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7335835" cy="12689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04B4F2-48A4-A140-B59B-7A2ED9FD46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2160016"/>
            <a:ext cx="7335835" cy="36012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CF4A7E-D5FF-BF48-8E01-8F46150ABF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6928" y="457200"/>
            <a:ext cx="36082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A5B0A250-5CC0-1746-B209-08E8B0DAE6AF}" type="datetimeFigureOut">
              <a:rPr lang="en-US" smtClean="0"/>
              <a:pPr/>
              <a:t>11/6/24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31757-5039-BF46-B47A-50DA8FFBC0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65150" y="6141085"/>
            <a:ext cx="36082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3FD16-4337-B940-905E-D20A26FD48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9678" y="6141085"/>
            <a:ext cx="8138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9ABCAEC-7D34-E549-A96E-FCEDAADBE4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Triangular abstract background">
            <a:extLst>
              <a:ext uri="{FF2B5EF4-FFF2-40B4-BE49-F238E27FC236}">
                <a16:creationId xmlns:a16="http://schemas.microsoft.com/office/drawing/2014/main" id="{14223B15-E995-FF7D-0658-29DC6510DC6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730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11" name="Rectangle">
            <a:extLst>
              <a:ext uri="{FF2B5EF4-FFF2-40B4-BE49-F238E27FC236}">
                <a16:creationId xmlns:a16="http://schemas.microsoft.com/office/drawing/2014/main" id="{B4F75AE3-A3AC-DE4C-98FE-EC9DC3BF8D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1"/>
            <a:ext cx="5267217" cy="6858000"/>
          </a:xfrm>
          <a:prstGeom prst="rect">
            <a:avLst/>
          </a:prstGeom>
          <a:gradFill flip="none" rotWithShape="1">
            <a:gsLst>
              <a:gs pos="31000">
                <a:schemeClr val="bg1">
                  <a:alpha val="80000"/>
                </a:schemeClr>
              </a:gs>
              <a:gs pos="0">
                <a:schemeClr val="bg1"/>
              </a:gs>
              <a:gs pos="100000">
                <a:schemeClr val="bg1">
                  <a:alpha val="34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/>
            <a:endParaRPr sz="2600" cap="all" dirty="0">
              <a:solidFill>
                <a:srgbClr val="FFFFFF"/>
              </a:solidFill>
              <a:sym typeface="Avenir Nex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BE0C10-6BBF-C81F-1950-915A84EE20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5150" y="768334"/>
            <a:ext cx="4702065" cy="2866405"/>
          </a:xfrm>
        </p:spPr>
        <p:txBody>
          <a:bodyPr>
            <a:normAutofit/>
          </a:bodyPr>
          <a:lstStyle/>
          <a:p>
            <a:r>
              <a:rPr lang="en-US" sz="5400" dirty="0"/>
              <a:t>Why Cybercrime?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F5725A-7711-3CDF-63D5-D34F3F95D2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5151" y="4283239"/>
            <a:ext cx="4134538" cy="1475177"/>
          </a:xfrm>
        </p:spPr>
        <p:txBody>
          <a:bodyPr>
            <a:normAutofit/>
          </a:bodyPr>
          <a:lstStyle/>
          <a:p>
            <a:r>
              <a:rPr lang="en-US" dirty="0"/>
              <a:t>Caleb Judy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1C79BB7-CCAB-2243-9830-5569626C4D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4134538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4406D7A-DB1A-D940-8AD1-93FAF9DD71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1746" y="0"/>
            <a:ext cx="1900254" cy="6858000"/>
            <a:chOff x="10291746" y="0"/>
            <a:chExt cx="1900254" cy="6858000"/>
          </a:xfrm>
        </p:grpSpPr>
        <p:sp>
          <p:nvSpPr>
            <p:cNvPr id="6" name="Freeform 40">
              <a:extLst>
                <a:ext uri="{FF2B5EF4-FFF2-40B4-BE49-F238E27FC236}">
                  <a16:creationId xmlns:a16="http://schemas.microsoft.com/office/drawing/2014/main" id="{D0F85DF7-431B-BE45-B932-0E22FC3F84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5829" y="809310"/>
              <a:ext cx="536171" cy="1124839"/>
            </a:xfrm>
            <a:custGeom>
              <a:avLst/>
              <a:gdLst>
                <a:gd name="connsiteX0" fmla="*/ 536171 w 536171"/>
                <a:gd name="connsiteY0" fmla="*/ 0 h 1124839"/>
                <a:gd name="connsiteX1" fmla="*/ 536171 w 536171"/>
                <a:gd name="connsiteY1" fmla="*/ 1124839 h 1124839"/>
                <a:gd name="connsiteX2" fmla="*/ 451423 w 536171"/>
                <a:gd name="connsiteY2" fmla="*/ 1116295 h 1124839"/>
                <a:gd name="connsiteX3" fmla="*/ 0 w 536171"/>
                <a:gd name="connsiteY3" fmla="*/ 562419 h 1124839"/>
                <a:gd name="connsiteX4" fmla="*/ 451423 w 536171"/>
                <a:gd name="connsiteY4" fmla="*/ 8543 h 1124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6171" h="1124839">
                  <a:moveTo>
                    <a:pt x="536171" y="0"/>
                  </a:moveTo>
                  <a:lnTo>
                    <a:pt x="536171" y="1124839"/>
                  </a:lnTo>
                  <a:lnTo>
                    <a:pt x="451423" y="1116295"/>
                  </a:lnTo>
                  <a:cubicBezTo>
                    <a:pt x="193797" y="1063577"/>
                    <a:pt x="0" y="835630"/>
                    <a:pt x="0" y="562419"/>
                  </a:cubicBezTo>
                  <a:cubicBezTo>
                    <a:pt x="0" y="289208"/>
                    <a:pt x="193797" y="61261"/>
                    <a:pt x="451423" y="85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" name="Freeform 41">
              <a:extLst>
                <a:ext uri="{FF2B5EF4-FFF2-40B4-BE49-F238E27FC236}">
                  <a16:creationId xmlns:a16="http://schemas.microsoft.com/office/drawing/2014/main" id="{BEA0AA89-2965-2A44-B84E-51C748B2D2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1748" y="0"/>
              <a:ext cx="1130725" cy="565362"/>
            </a:xfrm>
            <a:custGeom>
              <a:avLst/>
              <a:gdLst>
                <a:gd name="connsiteX0" fmla="*/ 0 w 1130725"/>
                <a:gd name="connsiteY0" fmla="*/ 0 h 565362"/>
                <a:gd name="connsiteX1" fmla="*/ 25420 w 1130725"/>
                <a:gd name="connsiteY1" fmla="*/ 0 h 565362"/>
                <a:gd name="connsiteX2" fmla="*/ 36369 w 1130725"/>
                <a:gd name="connsiteY2" fmla="*/ 108609 h 565362"/>
                <a:gd name="connsiteX3" fmla="*/ 565363 w 1130725"/>
                <a:gd name="connsiteY3" fmla="*/ 539750 h 565362"/>
                <a:gd name="connsiteX4" fmla="*/ 1094356 w 1130725"/>
                <a:gd name="connsiteY4" fmla="*/ 108609 h 565362"/>
                <a:gd name="connsiteX5" fmla="*/ 1105305 w 1130725"/>
                <a:gd name="connsiteY5" fmla="*/ 0 h 565362"/>
                <a:gd name="connsiteX6" fmla="*/ 1130725 w 1130725"/>
                <a:gd name="connsiteY6" fmla="*/ 0 h 565362"/>
                <a:gd name="connsiteX7" fmla="*/ 565363 w 1130725"/>
                <a:gd name="connsiteY7" fmla="*/ 565362 h 565362"/>
                <a:gd name="connsiteX8" fmla="*/ 0 w 1130725"/>
                <a:gd name="connsiteY8" fmla="*/ 0 h 565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30725" h="565362">
                  <a:moveTo>
                    <a:pt x="0" y="0"/>
                  </a:moveTo>
                  <a:lnTo>
                    <a:pt x="25420" y="0"/>
                  </a:lnTo>
                  <a:lnTo>
                    <a:pt x="36369" y="108609"/>
                  </a:lnTo>
                  <a:cubicBezTo>
                    <a:pt x="86718" y="354660"/>
                    <a:pt x="304425" y="539750"/>
                    <a:pt x="565363" y="539750"/>
                  </a:cubicBezTo>
                  <a:cubicBezTo>
                    <a:pt x="826300" y="539750"/>
                    <a:pt x="1044007" y="354660"/>
                    <a:pt x="1094356" y="108609"/>
                  </a:cubicBezTo>
                  <a:lnTo>
                    <a:pt x="1105305" y="0"/>
                  </a:lnTo>
                  <a:lnTo>
                    <a:pt x="1130725" y="0"/>
                  </a:lnTo>
                  <a:cubicBezTo>
                    <a:pt x="1130725" y="312241"/>
                    <a:pt x="877604" y="565362"/>
                    <a:pt x="565363" y="565362"/>
                  </a:cubicBezTo>
                  <a:cubicBezTo>
                    <a:pt x="253121" y="565362"/>
                    <a:pt x="0" y="312241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" name="Freeform 42">
              <a:extLst>
                <a:ext uri="{FF2B5EF4-FFF2-40B4-BE49-F238E27FC236}">
                  <a16:creationId xmlns:a16="http://schemas.microsoft.com/office/drawing/2014/main" id="{7EC47259-887A-FD48-989C-42BC5A3C98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578" y="0"/>
              <a:ext cx="535422" cy="562344"/>
            </a:xfrm>
            <a:custGeom>
              <a:avLst/>
              <a:gdLst>
                <a:gd name="connsiteX0" fmla="*/ 0 w 535422"/>
                <a:gd name="connsiteY0" fmla="*/ 0 h 562344"/>
                <a:gd name="connsiteX1" fmla="*/ 25421 w 535422"/>
                <a:gd name="connsiteY1" fmla="*/ 0 h 562344"/>
                <a:gd name="connsiteX2" fmla="*/ 36370 w 535422"/>
                <a:gd name="connsiteY2" fmla="*/ 108609 h 562344"/>
                <a:gd name="connsiteX3" fmla="*/ 469781 w 535422"/>
                <a:gd name="connsiteY3" fmla="*/ 531316 h 562344"/>
                <a:gd name="connsiteX4" fmla="*/ 535422 w 535422"/>
                <a:gd name="connsiteY4" fmla="*/ 537108 h 562344"/>
                <a:gd name="connsiteX5" fmla="*/ 535422 w 535422"/>
                <a:gd name="connsiteY5" fmla="*/ 562344 h 562344"/>
                <a:gd name="connsiteX6" fmla="*/ 451424 w 535422"/>
                <a:gd name="connsiteY6" fmla="*/ 553876 h 562344"/>
                <a:gd name="connsiteX7" fmla="*/ 0 w 535422"/>
                <a:gd name="connsiteY7" fmla="*/ 0 h 562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5422" h="562344">
                  <a:moveTo>
                    <a:pt x="0" y="0"/>
                  </a:moveTo>
                  <a:lnTo>
                    <a:pt x="25421" y="0"/>
                  </a:lnTo>
                  <a:lnTo>
                    <a:pt x="36370" y="108609"/>
                  </a:lnTo>
                  <a:cubicBezTo>
                    <a:pt x="80425" y="323904"/>
                    <a:pt x="252614" y="492525"/>
                    <a:pt x="469781" y="531316"/>
                  </a:cubicBezTo>
                  <a:lnTo>
                    <a:pt x="535422" y="537108"/>
                  </a:lnTo>
                  <a:lnTo>
                    <a:pt x="535422" y="562344"/>
                  </a:lnTo>
                  <a:lnTo>
                    <a:pt x="451424" y="553876"/>
                  </a:lnTo>
                  <a:cubicBezTo>
                    <a:pt x="193797" y="501158"/>
                    <a:pt x="0" y="273211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 43">
              <a:extLst>
                <a:ext uri="{FF2B5EF4-FFF2-40B4-BE49-F238E27FC236}">
                  <a16:creationId xmlns:a16="http://schemas.microsoft.com/office/drawing/2014/main" id="{16E261C3-18BE-934F-8A2B-59BE70AE2F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578" y="2181112"/>
              <a:ext cx="535422" cy="1124687"/>
            </a:xfrm>
            <a:custGeom>
              <a:avLst/>
              <a:gdLst>
                <a:gd name="connsiteX0" fmla="*/ 535422 w 535422"/>
                <a:gd name="connsiteY0" fmla="*/ 0 h 1124687"/>
                <a:gd name="connsiteX1" fmla="*/ 535422 w 535422"/>
                <a:gd name="connsiteY1" fmla="*/ 25186 h 1124687"/>
                <a:gd name="connsiteX2" fmla="*/ 456541 w 535422"/>
                <a:gd name="connsiteY2" fmla="*/ 33138 h 1124687"/>
                <a:gd name="connsiteX3" fmla="*/ 25399 w 535422"/>
                <a:gd name="connsiteY3" fmla="*/ 562130 h 1124687"/>
                <a:gd name="connsiteX4" fmla="*/ 456541 w 535422"/>
                <a:gd name="connsiteY4" fmla="*/ 1091123 h 1124687"/>
                <a:gd name="connsiteX5" fmla="*/ 535422 w 535422"/>
                <a:gd name="connsiteY5" fmla="*/ 1099075 h 1124687"/>
                <a:gd name="connsiteX6" fmla="*/ 535422 w 535422"/>
                <a:gd name="connsiteY6" fmla="*/ 1124687 h 1124687"/>
                <a:gd name="connsiteX7" fmla="*/ 451423 w 535422"/>
                <a:gd name="connsiteY7" fmla="*/ 1116219 h 1124687"/>
                <a:gd name="connsiteX8" fmla="*/ 0 w 535422"/>
                <a:gd name="connsiteY8" fmla="*/ 562343 h 1124687"/>
                <a:gd name="connsiteX9" fmla="*/ 451423 w 535422"/>
                <a:gd name="connsiteY9" fmla="*/ 8468 h 11246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35422" h="1124687">
                  <a:moveTo>
                    <a:pt x="535422" y="0"/>
                  </a:moveTo>
                  <a:lnTo>
                    <a:pt x="535422" y="25186"/>
                  </a:lnTo>
                  <a:lnTo>
                    <a:pt x="456541" y="33138"/>
                  </a:lnTo>
                  <a:cubicBezTo>
                    <a:pt x="210489" y="83487"/>
                    <a:pt x="25399" y="301194"/>
                    <a:pt x="25399" y="562130"/>
                  </a:cubicBezTo>
                  <a:cubicBezTo>
                    <a:pt x="25399" y="823067"/>
                    <a:pt x="210489" y="1040774"/>
                    <a:pt x="456541" y="1091123"/>
                  </a:cubicBezTo>
                  <a:lnTo>
                    <a:pt x="535422" y="1099075"/>
                  </a:lnTo>
                  <a:lnTo>
                    <a:pt x="535422" y="1124687"/>
                  </a:lnTo>
                  <a:lnTo>
                    <a:pt x="451423" y="1116219"/>
                  </a:lnTo>
                  <a:cubicBezTo>
                    <a:pt x="193797" y="1063501"/>
                    <a:pt x="0" y="835554"/>
                    <a:pt x="0" y="562343"/>
                  </a:cubicBezTo>
                  <a:cubicBezTo>
                    <a:pt x="0" y="289132"/>
                    <a:pt x="193797" y="61185"/>
                    <a:pt x="451423" y="846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 44">
              <a:extLst>
                <a:ext uri="{FF2B5EF4-FFF2-40B4-BE49-F238E27FC236}">
                  <a16:creationId xmlns:a16="http://schemas.microsoft.com/office/drawing/2014/main" id="{35A2267B-0862-A24E-87D2-6CE5187CF9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1746" y="806365"/>
              <a:ext cx="1130726" cy="1130724"/>
            </a:xfrm>
            <a:custGeom>
              <a:avLst/>
              <a:gdLst>
                <a:gd name="connsiteX0" fmla="*/ 565363 w 1130726"/>
                <a:gd name="connsiteY0" fmla="*/ 25186 h 1130724"/>
                <a:gd name="connsiteX1" fmla="*/ 25399 w 1130726"/>
                <a:gd name="connsiteY1" fmla="*/ 565149 h 1130724"/>
                <a:gd name="connsiteX2" fmla="*/ 565363 w 1130726"/>
                <a:gd name="connsiteY2" fmla="*/ 1105112 h 1130724"/>
                <a:gd name="connsiteX3" fmla="*/ 1105327 w 1130726"/>
                <a:gd name="connsiteY3" fmla="*/ 565149 h 1130724"/>
                <a:gd name="connsiteX4" fmla="*/ 565363 w 1130726"/>
                <a:gd name="connsiteY4" fmla="*/ 25186 h 1130724"/>
                <a:gd name="connsiteX5" fmla="*/ 565363 w 1130726"/>
                <a:gd name="connsiteY5" fmla="*/ 0 h 1130724"/>
                <a:gd name="connsiteX6" fmla="*/ 1130726 w 1130726"/>
                <a:gd name="connsiteY6" fmla="*/ 565362 h 1130724"/>
                <a:gd name="connsiteX7" fmla="*/ 565363 w 1130726"/>
                <a:gd name="connsiteY7" fmla="*/ 1130724 h 1130724"/>
                <a:gd name="connsiteX8" fmla="*/ 0 w 1130726"/>
                <a:gd name="connsiteY8" fmla="*/ 565362 h 1130724"/>
                <a:gd name="connsiteX9" fmla="*/ 565363 w 1130726"/>
                <a:gd name="connsiteY9" fmla="*/ 0 h 1130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30726" h="1130724">
                  <a:moveTo>
                    <a:pt x="565363" y="25186"/>
                  </a:moveTo>
                  <a:cubicBezTo>
                    <a:pt x="267149" y="25186"/>
                    <a:pt x="25399" y="266936"/>
                    <a:pt x="25399" y="565149"/>
                  </a:cubicBezTo>
                  <a:cubicBezTo>
                    <a:pt x="25399" y="863362"/>
                    <a:pt x="267149" y="1105112"/>
                    <a:pt x="565363" y="1105112"/>
                  </a:cubicBezTo>
                  <a:cubicBezTo>
                    <a:pt x="863577" y="1105112"/>
                    <a:pt x="1105327" y="863362"/>
                    <a:pt x="1105327" y="565149"/>
                  </a:cubicBezTo>
                  <a:cubicBezTo>
                    <a:pt x="1105327" y="266936"/>
                    <a:pt x="863577" y="25186"/>
                    <a:pt x="565363" y="25186"/>
                  </a:cubicBezTo>
                  <a:close/>
                  <a:moveTo>
                    <a:pt x="565363" y="0"/>
                  </a:moveTo>
                  <a:cubicBezTo>
                    <a:pt x="877604" y="0"/>
                    <a:pt x="1130726" y="253121"/>
                    <a:pt x="1130726" y="565362"/>
                  </a:cubicBezTo>
                  <a:cubicBezTo>
                    <a:pt x="1130726" y="877603"/>
                    <a:pt x="877604" y="1130724"/>
                    <a:pt x="565363" y="1130724"/>
                  </a:cubicBezTo>
                  <a:cubicBezTo>
                    <a:pt x="253122" y="1130724"/>
                    <a:pt x="0" y="877603"/>
                    <a:pt x="0" y="565362"/>
                  </a:cubicBezTo>
                  <a:cubicBezTo>
                    <a:pt x="0" y="253121"/>
                    <a:pt x="253122" y="0"/>
                    <a:pt x="56536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 45">
              <a:extLst>
                <a:ext uri="{FF2B5EF4-FFF2-40B4-BE49-F238E27FC236}">
                  <a16:creationId xmlns:a16="http://schemas.microsoft.com/office/drawing/2014/main" id="{A404A0DE-A076-8C4E-B8D4-EBC9453377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578" y="3552837"/>
              <a:ext cx="535422" cy="1124688"/>
            </a:xfrm>
            <a:custGeom>
              <a:avLst/>
              <a:gdLst>
                <a:gd name="connsiteX0" fmla="*/ 535422 w 535422"/>
                <a:gd name="connsiteY0" fmla="*/ 0 h 1124688"/>
                <a:gd name="connsiteX1" fmla="*/ 535422 w 535422"/>
                <a:gd name="connsiteY1" fmla="*/ 25186 h 1124688"/>
                <a:gd name="connsiteX2" fmla="*/ 456541 w 535422"/>
                <a:gd name="connsiteY2" fmla="*/ 33138 h 1124688"/>
                <a:gd name="connsiteX3" fmla="*/ 25399 w 535422"/>
                <a:gd name="connsiteY3" fmla="*/ 562131 h 1124688"/>
                <a:gd name="connsiteX4" fmla="*/ 456541 w 535422"/>
                <a:gd name="connsiteY4" fmla="*/ 1091124 h 1124688"/>
                <a:gd name="connsiteX5" fmla="*/ 535422 w 535422"/>
                <a:gd name="connsiteY5" fmla="*/ 1099076 h 1124688"/>
                <a:gd name="connsiteX6" fmla="*/ 535422 w 535422"/>
                <a:gd name="connsiteY6" fmla="*/ 1124688 h 1124688"/>
                <a:gd name="connsiteX7" fmla="*/ 451423 w 535422"/>
                <a:gd name="connsiteY7" fmla="*/ 1116220 h 1124688"/>
                <a:gd name="connsiteX8" fmla="*/ 0 w 535422"/>
                <a:gd name="connsiteY8" fmla="*/ 562344 h 1124688"/>
                <a:gd name="connsiteX9" fmla="*/ 451423 w 535422"/>
                <a:gd name="connsiteY9" fmla="*/ 8468 h 1124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35422" h="1124688">
                  <a:moveTo>
                    <a:pt x="535422" y="0"/>
                  </a:moveTo>
                  <a:lnTo>
                    <a:pt x="535422" y="25186"/>
                  </a:lnTo>
                  <a:lnTo>
                    <a:pt x="456541" y="33138"/>
                  </a:lnTo>
                  <a:cubicBezTo>
                    <a:pt x="210489" y="83488"/>
                    <a:pt x="25399" y="301195"/>
                    <a:pt x="25399" y="562131"/>
                  </a:cubicBezTo>
                  <a:cubicBezTo>
                    <a:pt x="25399" y="823068"/>
                    <a:pt x="210489" y="1040775"/>
                    <a:pt x="456541" y="1091124"/>
                  </a:cubicBezTo>
                  <a:lnTo>
                    <a:pt x="535422" y="1099076"/>
                  </a:lnTo>
                  <a:lnTo>
                    <a:pt x="535422" y="1124688"/>
                  </a:lnTo>
                  <a:lnTo>
                    <a:pt x="451423" y="1116220"/>
                  </a:lnTo>
                  <a:cubicBezTo>
                    <a:pt x="193797" y="1063502"/>
                    <a:pt x="0" y="835555"/>
                    <a:pt x="0" y="562344"/>
                  </a:cubicBezTo>
                  <a:cubicBezTo>
                    <a:pt x="0" y="289133"/>
                    <a:pt x="193797" y="61186"/>
                    <a:pt x="451423" y="846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53">
              <a:extLst>
                <a:ext uri="{FF2B5EF4-FFF2-40B4-BE49-F238E27FC236}">
                  <a16:creationId xmlns:a16="http://schemas.microsoft.com/office/drawing/2014/main" id="{9EED6D73-C275-3347-BB66-C839642572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642" y="6295916"/>
              <a:ext cx="535358" cy="562084"/>
            </a:xfrm>
            <a:custGeom>
              <a:avLst/>
              <a:gdLst>
                <a:gd name="connsiteX0" fmla="*/ 535358 w 535358"/>
                <a:gd name="connsiteY0" fmla="*/ 0 h 562084"/>
                <a:gd name="connsiteX1" fmla="*/ 535358 w 535358"/>
                <a:gd name="connsiteY1" fmla="*/ 25186 h 562084"/>
                <a:gd name="connsiteX2" fmla="*/ 469717 w 535358"/>
                <a:gd name="connsiteY2" fmla="*/ 30978 h 562084"/>
                <a:gd name="connsiteX3" fmla="*/ 36306 w 535358"/>
                <a:gd name="connsiteY3" fmla="*/ 453686 h 562084"/>
                <a:gd name="connsiteX4" fmla="*/ 25378 w 535358"/>
                <a:gd name="connsiteY4" fmla="*/ 562084 h 562084"/>
                <a:gd name="connsiteX5" fmla="*/ 0 w 535358"/>
                <a:gd name="connsiteY5" fmla="*/ 562084 h 562084"/>
                <a:gd name="connsiteX6" fmla="*/ 11423 w 535358"/>
                <a:gd name="connsiteY6" fmla="*/ 448780 h 562084"/>
                <a:gd name="connsiteX7" fmla="*/ 465221 w 535358"/>
                <a:gd name="connsiteY7" fmla="*/ 6189 h 562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5358" h="562084">
                  <a:moveTo>
                    <a:pt x="535358" y="0"/>
                  </a:moveTo>
                  <a:lnTo>
                    <a:pt x="535358" y="25186"/>
                  </a:lnTo>
                  <a:lnTo>
                    <a:pt x="469717" y="30978"/>
                  </a:lnTo>
                  <a:cubicBezTo>
                    <a:pt x="252550" y="69769"/>
                    <a:pt x="80361" y="238391"/>
                    <a:pt x="36306" y="453686"/>
                  </a:cubicBezTo>
                  <a:lnTo>
                    <a:pt x="25378" y="562084"/>
                  </a:lnTo>
                  <a:lnTo>
                    <a:pt x="0" y="562084"/>
                  </a:lnTo>
                  <a:lnTo>
                    <a:pt x="11423" y="448780"/>
                  </a:lnTo>
                  <a:cubicBezTo>
                    <a:pt x="57551" y="223357"/>
                    <a:pt x="237840" y="46805"/>
                    <a:pt x="465221" y="618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532202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74AEE4-39C0-4E28-A6FF-5FB9D5900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10130224" cy="1268984"/>
          </a:xfrm>
        </p:spPr>
        <p:txBody>
          <a:bodyPr>
            <a:normAutofit/>
          </a:bodyPr>
          <a:lstStyle/>
          <a:p>
            <a:r>
              <a:rPr lang="en-US" dirty="0"/>
              <a:t>Key insights cont. (recovery scams)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48EE71-405B-2BE5-D3A1-B6E3214768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160016"/>
            <a:ext cx="10130224" cy="3601212"/>
          </a:xfrm>
        </p:spPr>
        <p:txBody>
          <a:bodyPr>
            <a:normAutofit/>
          </a:bodyPr>
          <a:lstStyle/>
          <a:p>
            <a:r>
              <a:rPr lang="en-US" dirty="0"/>
              <a:t>The threat of recovery scams </a:t>
            </a:r>
          </a:p>
          <a:p>
            <a:pPr lvl="1"/>
            <a:r>
              <a:rPr lang="en-US" dirty="0"/>
              <a:t>A “secondary scam”</a:t>
            </a:r>
          </a:p>
          <a:p>
            <a:pPr lvl="1"/>
            <a:r>
              <a:rPr lang="en-US" dirty="0"/>
              <a:t>Victims of crypto scams often targeted by recovery scams by preying on the desperation of victims by promising their lost funds at a small cost</a:t>
            </a:r>
          </a:p>
          <a:p>
            <a:pPr lvl="1"/>
            <a:r>
              <a:rPr lang="en-US" dirty="0"/>
              <a:t>Victims lose more money 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A30B600-877F-7746-B57D-25C3B476F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1" name="Freeform 43">
              <a:extLst>
                <a:ext uri="{FF2B5EF4-FFF2-40B4-BE49-F238E27FC236}">
                  <a16:creationId xmlns:a16="http://schemas.microsoft.com/office/drawing/2014/main" id="{2C3F9BC4-CA61-1545-AFCA-2998DE0A81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 44">
              <a:extLst>
                <a:ext uri="{FF2B5EF4-FFF2-40B4-BE49-F238E27FC236}">
                  <a16:creationId xmlns:a16="http://schemas.microsoft.com/office/drawing/2014/main" id="{6DF9667B-A221-FF48-BE03-0BCECE0271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Freeform 45">
              <a:extLst>
                <a:ext uri="{FF2B5EF4-FFF2-40B4-BE49-F238E27FC236}">
                  <a16:creationId xmlns:a16="http://schemas.microsoft.com/office/drawing/2014/main" id="{B043781C-7B99-5E41-ACB6-43554D9E34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 46">
              <a:extLst>
                <a:ext uri="{FF2B5EF4-FFF2-40B4-BE49-F238E27FC236}">
                  <a16:creationId xmlns:a16="http://schemas.microsoft.com/office/drawing/2014/main" id="{24D64776-7D03-D04E-9D4F-4913424D1A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 47">
              <a:extLst>
                <a:ext uri="{FF2B5EF4-FFF2-40B4-BE49-F238E27FC236}">
                  <a16:creationId xmlns:a16="http://schemas.microsoft.com/office/drawing/2014/main" id="{84D49EAC-E325-E74E-9875-A5B09696F6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 48">
              <a:extLst>
                <a:ext uri="{FF2B5EF4-FFF2-40B4-BE49-F238E27FC236}">
                  <a16:creationId xmlns:a16="http://schemas.microsoft.com/office/drawing/2014/main" id="{A82CBB5F-9CE4-9F41-828D-030FF74ABE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E2AC807-9FDE-674F-84BF-EC319D683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90907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1BE582-BF5E-F374-CFE1-FF0424AFA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10130224" cy="1268984"/>
          </a:xfrm>
        </p:spPr>
        <p:txBody>
          <a:bodyPr>
            <a:normAutofit/>
          </a:bodyPr>
          <a:lstStyle/>
          <a:p>
            <a:r>
              <a:rPr lang="en-US" dirty="0"/>
              <a:t>Key insights cont. (FBI response)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C4ED72-64E4-B82E-7FD1-F0FFA5DA4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160016"/>
            <a:ext cx="10130224" cy="3601212"/>
          </a:xfrm>
        </p:spPr>
        <p:txBody>
          <a:bodyPr>
            <a:normAutofit/>
          </a:bodyPr>
          <a:lstStyle/>
          <a:p>
            <a:r>
              <a:rPr lang="en-US" dirty="0"/>
              <a:t>Response of the FBI to crypto crimes</a:t>
            </a:r>
          </a:p>
          <a:p>
            <a:pPr lvl="1"/>
            <a:r>
              <a:rPr lang="en-US" dirty="0"/>
              <a:t>Virtual Assets Unit (VAU)</a:t>
            </a:r>
          </a:p>
          <a:p>
            <a:pPr lvl="2"/>
            <a:r>
              <a:rPr lang="en-US" dirty="0"/>
              <a:t>Team dedicated to investigating cryptocurrency-related crimes</a:t>
            </a:r>
          </a:p>
          <a:p>
            <a:pPr lvl="2"/>
            <a:r>
              <a:rPr lang="en-US" dirty="0"/>
              <a:t>Collaborates with other nations and uses advanced technology to combat the threat of crypto crimes </a:t>
            </a:r>
          </a:p>
          <a:p>
            <a:pPr lvl="2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A30B600-877F-7746-B57D-25C3B476F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1" name="Freeform 43">
              <a:extLst>
                <a:ext uri="{FF2B5EF4-FFF2-40B4-BE49-F238E27FC236}">
                  <a16:creationId xmlns:a16="http://schemas.microsoft.com/office/drawing/2014/main" id="{2C3F9BC4-CA61-1545-AFCA-2998DE0A81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 44">
              <a:extLst>
                <a:ext uri="{FF2B5EF4-FFF2-40B4-BE49-F238E27FC236}">
                  <a16:creationId xmlns:a16="http://schemas.microsoft.com/office/drawing/2014/main" id="{6DF9667B-A221-FF48-BE03-0BCECE0271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Freeform 45">
              <a:extLst>
                <a:ext uri="{FF2B5EF4-FFF2-40B4-BE49-F238E27FC236}">
                  <a16:creationId xmlns:a16="http://schemas.microsoft.com/office/drawing/2014/main" id="{B043781C-7B99-5E41-ACB6-43554D9E34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 46">
              <a:extLst>
                <a:ext uri="{FF2B5EF4-FFF2-40B4-BE49-F238E27FC236}">
                  <a16:creationId xmlns:a16="http://schemas.microsoft.com/office/drawing/2014/main" id="{24D64776-7D03-D04E-9D4F-4913424D1A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 47">
              <a:extLst>
                <a:ext uri="{FF2B5EF4-FFF2-40B4-BE49-F238E27FC236}">
                  <a16:creationId xmlns:a16="http://schemas.microsoft.com/office/drawing/2014/main" id="{84D49EAC-E325-E74E-9875-A5B09696F6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 48">
              <a:extLst>
                <a:ext uri="{FF2B5EF4-FFF2-40B4-BE49-F238E27FC236}">
                  <a16:creationId xmlns:a16="http://schemas.microsoft.com/office/drawing/2014/main" id="{A82CBB5F-9CE4-9F41-828D-030FF74ABE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E2AC807-9FDE-674F-84BF-EC319D683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19113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9A944C-B08D-CD9B-E21A-56A5AC21F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6400999" cy="1268984"/>
          </a:xfrm>
        </p:spPr>
        <p:txBody>
          <a:bodyPr>
            <a:normAutofit/>
          </a:bodyPr>
          <a:lstStyle/>
          <a:p>
            <a:r>
              <a:rPr lang="en-US" dirty="0"/>
              <a:t>Investment scams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20FA36-89F7-69D5-E3E2-DD18C39397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160016"/>
            <a:ext cx="6400999" cy="3601212"/>
          </a:xfrm>
        </p:spPr>
        <p:txBody>
          <a:bodyPr>
            <a:normAutofit/>
          </a:bodyPr>
          <a:lstStyle/>
          <a:p>
            <a:r>
              <a:rPr lang="en-US" dirty="0"/>
              <a:t>One specific type of cybercrime discussed in the report is investment scams</a:t>
            </a:r>
          </a:p>
          <a:p>
            <a:pPr lvl="1"/>
            <a:r>
              <a:rPr lang="en-US" dirty="0"/>
              <a:t>Involves deceptive tactics to lure victims into investing in fraudulent crypto projects</a:t>
            </a:r>
          </a:p>
          <a:p>
            <a:pPr lvl="1"/>
            <a:r>
              <a:rPr lang="en-US" dirty="0"/>
              <a:t>According to this chart in the report, investment scams were actually the HIGHEST reported complaint 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1B5E71B3-7269-894E-A00B-31D341365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4677439"/>
            <a:chOff x="10290315" y="0"/>
            <a:chExt cx="1901686" cy="4677439"/>
          </a:xfrm>
        </p:grpSpPr>
        <p:sp>
          <p:nvSpPr>
            <p:cNvPr id="26" name="Freeform 85">
              <a:extLst>
                <a:ext uri="{FF2B5EF4-FFF2-40B4-BE49-F238E27FC236}">
                  <a16:creationId xmlns:a16="http://schemas.microsoft.com/office/drawing/2014/main" id="{FFFA3A20-1539-CC4A-9BE1-7415FE5A98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7" name="Freeform 87">
              <a:extLst>
                <a:ext uri="{FF2B5EF4-FFF2-40B4-BE49-F238E27FC236}">
                  <a16:creationId xmlns:a16="http://schemas.microsoft.com/office/drawing/2014/main" id="{44EBCCFB-8EAB-2442-8E02-293F08D50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8" name="Freeform 89">
              <a:extLst>
                <a:ext uri="{FF2B5EF4-FFF2-40B4-BE49-F238E27FC236}">
                  <a16:creationId xmlns:a16="http://schemas.microsoft.com/office/drawing/2014/main" id="{AFD14830-CC36-D64E-8173-3980425632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9" name="Freeform 97">
              <a:extLst>
                <a:ext uri="{FF2B5EF4-FFF2-40B4-BE49-F238E27FC236}">
                  <a16:creationId xmlns:a16="http://schemas.microsoft.com/office/drawing/2014/main" id="{FAA40AB8-EB6E-A44D-B3CA-7D25B64F5A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EA70831-9A8D-3B4D-8EA5-EE32F93E9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6404372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A0EA7908-1D11-3E3D-C562-4676A31134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9746" y="1366856"/>
            <a:ext cx="4387366" cy="451143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9062646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BBABD3-C7B7-37D1-CAA4-976D374AC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10130224" cy="1268984"/>
          </a:xfrm>
        </p:spPr>
        <p:txBody>
          <a:bodyPr>
            <a:normAutofit/>
          </a:bodyPr>
          <a:lstStyle/>
          <a:p>
            <a:r>
              <a:rPr lang="en-US" dirty="0"/>
              <a:t>Investment scams cont.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D528C5-D248-6651-FBC3-0B1A031E4C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160016"/>
            <a:ext cx="10130224" cy="3601212"/>
          </a:xfrm>
        </p:spPr>
        <p:txBody>
          <a:bodyPr>
            <a:normAutofit/>
          </a:bodyPr>
          <a:lstStyle/>
          <a:p>
            <a:r>
              <a:rPr lang="en-US" dirty="0"/>
              <a:t>These investment scams have resulted in:</a:t>
            </a:r>
          </a:p>
          <a:p>
            <a:pPr lvl="1"/>
            <a:r>
              <a:rPr lang="en-US" dirty="0"/>
              <a:t>High financial losses </a:t>
            </a:r>
          </a:p>
          <a:p>
            <a:r>
              <a:rPr lang="en-US" dirty="0"/>
              <a:t>Scammers will use a variety of tactics to trick their victims into investing</a:t>
            </a:r>
          </a:p>
          <a:p>
            <a:pPr lvl="1"/>
            <a:r>
              <a:rPr lang="en-US" dirty="0"/>
              <a:t>Phishing</a:t>
            </a:r>
          </a:p>
          <a:p>
            <a:pPr lvl="1"/>
            <a:r>
              <a:rPr lang="en-US" dirty="0"/>
              <a:t>Social engineering</a:t>
            </a:r>
          </a:p>
          <a:p>
            <a:pPr lvl="1"/>
            <a:r>
              <a:rPr lang="en-US" dirty="0"/>
              <a:t>False promise of high returns (too good to be true)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A30B600-877F-7746-B57D-25C3B476F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1" name="Freeform 43">
              <a:extLst>
                <a:ext uri="{FF2B5EF4-FFF2-40B4-BE49-F238E27FC236}">
                  <a16:creationId xmlns:a16="http://schemas.microsoft.com/office/drawing/2014/main" id="{2C3F9BC4-CA61-1545-AFCA-2998DE0A81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 44">
              <a:extLst>
                <a:ext uri="{FF2B5EF4-FFF2-40B4-BE49-F238E27FC236}">
                  <a16:creationId xmlns:a16="http://schemas.microsoft.com/office/drawing/2014/main" id="{6DF9667B-A221-FF48-BE03-0BCECE0271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Freeform 45">
              <a:extLst>
                <a:ext uri="{FF2B5EF4-FFF2-40B4-BE49-F238E27FC236}">
                  <a16:creationId xmlns:a16="http://schemas.microsoft.com/office/drawing/2014/main" id="{B043781C-7B99-5E41-ACB6-43554D9E34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 46">
              <a:extLst>
                <a:ext uri="{FF2B5EF4-FFF2-40B4-BE49-F238E27FC236}">
                  <a16:creationId xmlns:a16="http://schemas.microsoft.com/office/drawing/2014/main" id="{24D64776-7D03-D04E-9D4F-4913424D1A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 47">
              <a:extLst>
                <a:ext uri="{FF2B5EF4-FFF2-40B4-BE49-F238E27FC236}">
                  <a16:creationId xmlns:a16="http://schemas.microsoft.com/office/drawing/2014/main" id="{84D49EAC-E325-E74E-9875-A5B09696F6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 48">
              <a:extLst>
                <a:ext uri="{FF2B5EF4-FFF2-40B4-BE49-F238E27FC236}">
                  <a16:creationId xmlns:a16="http://schemas.microsoft.com/office/drawing/2014/main" id="{A82CBB5F-9CE4-9F41-828D-030FF74ABE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E2AC807-9FDE-674F-84BF-EC319D683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17073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9DFA50-AF02-C855-F9D8-8D4289D1F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10130224" cy="1268984"/>
          </a:xfrm>
        </p:spPr>
        <p:txBody>
          <a:bodyPr>
            <a:normAutofit/>
          </a:bodyPr>
          <a:lstStyle/>
          <a:p>
            <a:r>
              <a:rPr lang="en-US" dirty="0"/>
              <a:t>Investment scams cont.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04B661-55D0-14F2-BA83-AEC0059A4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160016"/>
            <a:ext cx="10130224" cy="3601212"/>
          </a:xfrm>
        </p:spPr>
        <p:txBody>
          <a:bodyPr>
            <a:normAutofit/>
          </a:bodyPr>
          <a:lstStyle/>
          <a:p>
            <a:r>
              <a:rPr lang="en-US" dirty="0"/>
              <a:t>How to these investment scams typically play out?</a:t>
            </a:r>
          </a:p>
          <a:p>
            <a:pPr lvl="1"/>
            <a:r>
              <a:rPr lang="en-US" dirty="0"/>
              <a:t>Scammers will often build relationships with their victims (social engineering) through messaging apps, social media, etc.</a:t>
            </a:r>
          </a:p>
          <a:p>
            <a:pPr lvl="1"/>
            <a:r>
              <a:rPr lang="en-US" dirty="0"/>
              <a:t>Once trust is gained from the victim, the scammer will introduce the topic of cryptocurrency investment</a:t>
            </a:r>
          </a:p>
          <a:p>
            <a:pPr lvl="1"/>
            <a:r>
              <a:rPr lang="en-US" dirty="0"/>
              <a:t>The scammer will then promise high returns at a low risk, convincing the victim so using their “expertise” or “insider knowledge”</a:t>
            </a:r>
          </a:p>
          <a:p>
            <a:pPr lvl="1"/>
            <a:r>
              <a:rPr lang="en-US" dirty="0"/>
              <a:t>Then, the victim is directed to a website or app controlled by the scammers</a:t>
            </a:r>
          </a:p>
          <a:p>
            <a:pPr lvl="1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A30B600-877F-7746-B57D-25C3B476F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1" name="Freeform 43">
              <a:extLst>
                <a:ext uri="{FF2B5EF4-FFF2-40B4-BE49-F238E27FC236}">
                  <a16:creationId xmlns:a16="http://schemas.microsoft.com/office/drawing/2014/main" id="{2C3F9BC4-CA61-1545-AFCA-2998DE0A81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 44">
              <a:extLst>
                <a:ext uri="{FF2B5EF4-FFF2-40B4-BE49-F238E27FC236}">
                  <a16:creationId xmlns:a16="http://schemas.microsoft.com/office/drawing/2014/main" id="{6DF9667B-A221-FF48-BE03-0BCECE0271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Freeform 45">
              <a:extLst>
                <a:ext uri="{FF2B5EF4-FFF2-40B4-BE49-F238E27FC236}">
                  <a16:creationId xmlns:a16="http://schemas.microsoft.com/office/drawing/2014/main" id="{B043781C-7B99-5E41-ACB6-43554D9E34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 46">
              <a:extLst>
                <a:ext uri="{FF2B5EF4-FFF2-40B4-BE49-F238E27FC236}">
                  <a16:creationId xmlns:a16="http://schemas.microsoft.com/office/drawing/2014/main" id="{24D64776-7D03-D04E-9D4F-4913424D1A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 47">
              <a:extLst>
                <a:ext uri="{FF2B5EF4-FFF2-40B4-BE49-F238E27FC236}">
                  <a16:creationId xmlns:a16="http://schemas.microsoft.com/office/drawing/2014/main" id="{84D49EAC-E325-E74E-9875-A5B09696F6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 48">
              <a:extLst>
                <a:ext uri="{FF2B5EF4-FFF2-40B4-BE49-F238E27FC236}">
                  <a16:creationId xmlns:a16="http://schemas.microsoft.com/office/drawing/2014/main" id="{A82CBB5F-9CE4-9F41-828D-030FF74ABE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E2AC807-9FDE-674F-84BF-EC319D683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60068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39B24C-CAFB-8DB0-B105-774043D9F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10130224" cy="1268984"/>
          </a:xfrm>
        </p:spPr>
        <p:txBody>
          <a:bodyPr>
            <a:normAutofit/>
          </a:bodyPr>
          <a:lstStyle/>
          <a:p>
            <a:r>
              <a:rPr lang="en-US" dirty="0"/>
              <a:t>Investment scams cont.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09A6C6-409F-E82E-5F87-0F61A8B3C1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160016"/>
            <a:ext cx="10130224" cy="3601212"/>
          </a:xfrm>
        </p:spPr>
        <p:txBody>
          <a:bodyPr>
            <a:normAutofit/>
          </a:bodyPr>
          <a:lstStyle/>
          <a:p>
            <a:r>
              <a:rPr lang="en-US" dirty="0"/>
              <a:t>How to these investment scams typically play out? Cont. </a:t>
            </a:r>
          </a:p>
          <a:p>
            <a:pPr lvl="1"/>
            <a:r>
              <a:rPr lang="en-US" dirty="0"/>
              <a:t>Once directed to a fraudulent website, scammers often show the victim fake profits or allow small withdrawals, to gain more trust</a:t>
            </a:r>
          </a:p>
          <a:p>
            <a:pPr lvl="1"/>
            <a:r>
              <a:rPr lang="en-US" dirty="0"/>
              <a:t>Once the scammer gets the victim to invest, they may ask for additional fees as a way to get more money from the victim </a:t>
            </a:r>
          </a:p>
          <a:p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A30B600-877F-7746-B57D-25C3B476F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1" name="Freeform 43">
              <a:extLst>
                <a:ext uri="{FF2B5EF4-FFF2-40B4-BE49-F238E27FC236}">
                  <a16:creationId xmlns:a16="http://schemas.microsoft.com/office/drawing/2014/main" id="{2C3F9BC4-CA61-1545-AFCA-2998DE0A81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 44">
              <a:extLst>
                <a:ext uri="{FF2B5EF4-FFF2-40B4-BE49-F238E27FC236}">
                  <a16:creationId xmlns:a16="http://schemas.microsoft.com/office/drawing/2014/main" id="{6DF9667B-A221-FF48-BE03-0BCECE0271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Freeform 45">
              <a:extLst>
                <a:ext uri="{FF2B5EF4-FFF2-40B4-BE49-F238E27FC236}">
                  <a16:creationId xmlns:a16="http://schemas.microsoft.com/office/drawing/2014/main" id="{B043781C-7B99-5E41-ACB6-43554D9E34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 46">
              <a:extLst>
                <a:ext uri="{FF2B5EF4-FFF2-40B4-BE49-F238E27FC236}">
                  <a16:creationId xmlns:a16="http://schemas.microsoft.com/office/drawing/2014/main" id="{24D64776-7D03-D04E-9D4F-4913424D1A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 47">
              <a:extLst>
                <a:ext uri="{FF2B5EF4-FFF2-40B4-BE49-F238E27FC236}">
                  <a16:creationId xmlns:a16="http://schemas.microsoft.com/office/drawing/2014/main" id="{84D49EAC-E325-E74E-9875-A5B09696F6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 48">
              <a:extLst>
                <a:ext uri="{FF2B5EF4-FFF2-40B4-BE49-F238E27FC236}">
                  <a16:creationId xmlns:a16="http://schemas.microsoft.com/office/drawing/2014/main" id="{A82CBB5F-9CE4-9F41-828D-030FF74ABE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E2AC807-9FDE-674F-84BF-EC319D683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28615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6B19A40-09B0-D967-1597-F1F1B9342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10130224" cy="1268984"/>
          </a:xfrm>
        </p:spPr>
        <p:txBody>
          <a:bodyPr>
            <a:normAutofit/>
          </a:bodyPr>
          <a:lstStyle/>
          <a:p>
            <a:r>
              <a:rPr lang="en-US" dirty="0"/>
              <a:t>Investment scams cont.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2F38FE-8D3D-8975-15FB-8A8C2A3AC8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160016"/>
            <a:ext cx="10130224" cy="360121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700" dirty="0"/>
              <a:t>How to protect yourself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The report includes information on how to protect yourself from these investment scams. You can:</a:t>
            </a:r>
          </a:p>
          <a:p>
            <a:pPr lvl="2">
              <a:lnSpc>
                <a:spcPct val="90000"/>
              </a:lnSpc>
            </a:pPr>
            <a:r>
              <a:rPr lang="en-US" sz="1700" dirty="0"/>
              <a:t>Be skeptical </a:t>
            </a:r>
          </a:p>
          <a:p>
            <a:pPr lvl="2">
              <a:lnSpc>
                <a:spcPct val="90000"/>
              </a:lnSpc>
            </a:pPr>
            <a:r>
              <a:rPr lang="en-US" sz="1700" dirty="0"/>
              <a:t>Verify information</a:t>
            </a:r>
          </a:p>
          <a:p>
            <a:pPr lvl="2">
              <a:lnSpc>
                <a:spcPct val="90000"/>
              </a:lnSpc>
            </a:pPr>
            <a:r>
              <a:rPr lang="en-US" sz="1700" dirty="0"/>
              <a:t>Avoid high-pressure tactics</a:t>
            </a:r>
          </a:p>
          <a:p>
            <a:pPr lvl="2">
              <a:lnSpc>
                <a:spcPct val="90000"/>
              </a:lnSpc>
            </a:pPr>
            <a:r>
              <a:rPr lang="en-US" sz="1700" dirty="0"/>
              <a:t>Use regulated platforms</a:t>
            </a:r>
          </a:p>
          <a:p>
            <a:pPr lvl="2">
              <a:lnSpc>
                <a:spcPct val="90000"/>
              </a:lnSpc>
            </a:pPr>
            <a:r>
              <a:rPr lang="en-US" sz="1700" dirty="0"/>
              <a:t>NEVER share your private keys </a:t>
            </a:r>
          </a:p>
          <a:p>
            <a:pPr lvl="2">
              <a:lnSpc>
                <a:spcPct val="90000"/>
              </a:lnSpc>
            </a:pPr>
            <a:r>
              <a:rPr lang="en-US" sz="1700" dirty="0"/>
              <a:t>Be cautious on social media/messaging apps </a:t>
            </a:r>
          </a:p>
          <a:p>
            <a:pPr lvl="2">
              <a:lnSpc>
                <a:spcPct val="90000"/>
              </a:lnSpc>
            </a:pPr>
            <a:r>
              <a:rPr lang="en-US" sz="1700" dirty="0"/>
              <a:t>Report scams 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A30B600-877F-7746-B57D-25C3B476F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1" name="Freeform 43">
              <a:extLst>
                <a:ext uri="{FF2B5EF4-FFF2-40B4-BE49-F238E27FC236}">
                  <a16:creationId xmlns:a16="http://schemas.microsoft.com/office/drawing/2014/main" id="{2C3F9BC4-CA61-1545-AFCA-2998DE0A81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 44">
              <a:extLst>
                <a:ext uri="{FF2B5EF4-FFF2-40B4-BE49-F238E27FC236}">
                  <a16:creationId xmlns:a16="http://schemas.microsoft.com/office/drawing/2014/main" id="{6DF9667B-A221-FF48-BE03-0BCECE0271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Freeform 45">
              <a:extLst>
                <a:ext uri="{FF2B5EF4-FFF2-40B4-BE49-F238E27FC236}">
                  <a16:creationId xmlns:a16="http://schemas.microsoft.com/office/drawing/2014/main" id="{B043781C-7B99-5E41-ACB6-43554D9E34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 46">
              <a:extLst>
                <a:ext uri="{FF2B5EF4-FFF2-40B4-BE49-F238E27FC236}">
                  <a16:creationId xmlns:a16="http://schemas.microsoft.com/office/drawing/2014/main" id="{24D64776-7D03-D04E-9D4F-4913424D1A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 47">
              <a:extLst>
                <a:ext uri="{FF2B5EF4-FFF2-40B4-BE49-F238E27FC236}">
                  <a16:creationId xmlns:a16="http://schemas.microsoft.com/office/drawing/2014/main" id="{84D49EAC-E325-E74E-9875-A5B09696F6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 48">
              <a:extLst>
                <a:ext uri="{FF2B5EF4-FFF2-40B4-BE49-F238E27FC236}">
                  <a16:creationId xmlns:a16="http://schemas.microsoft.com/office/drawing/2014/main" id="{A82CBB5F-9CE4-9F41-828D-030FF74ABE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E2AC807-9FDE-674F-84BF-EC319D683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7953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C08AE4-123E-71B6-76FA-DF5847500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10130224" cy="1268984"/>
          </a:xfrm>
        </p:spPr>
        <p:txBody>
          <a:bodyPr>
            <a:normAutofit/>
          </a:bodyPr>
          <a:lstStyle/>
          <a:p>
            <a:r>
              <a:rPr lang="en-US" dirty="0"/>
              <a:t>Routine Activities Theory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E7992-52E7-4B85-33D3-227F63F46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160016"/>
            <a:ext cx="10130224" cy="3601212"/>
          </a:xfrm>
        </p:spPr>
        <p:txBody>
          <a:bodyPr>
            <a:normAutofit/>
          </a:bodyPr>
          <a:lstStyle/>
          <a:p>
            <a:r>
              <a:rPr lang="en-US" dirty="0"/>
              <a:t>Explaining investment scams using routine activities theory</a:t>
            </a:r>
          </a:p>
          <a:p>
            <a:r>
              <a:rPr lang="en-US" dirty="0"/>
              <a:t>Three parts:</a:t>
            </a:r>
          </a:p>
          <a:p>
            <a:pPr lvl="1"/>
            <a:r>
              <a:rPr lang="en-US" dirty="0"/>
              <a:t>Motivated offender</a:t>
            </a:r>
          </a:p>
          <a:p>
            <a:pPr lvl="1"/>
            <a:r>
              <a:rPr lang="en-US" dirty="0"/>
              <a:t>Suitable target</a:t>
            </a:r>
          </a:p>
          <a:p>
            <a:pPr lvl="1"/>
            <a:r>
              <a:rPr lang="en-US" dirty="0"/>
              <a:t>Absence of capable guardians 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A30B600-877F-7746-B57D-25C3B476F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1" name="Freeform 43">
              <a:extLst>
                <a:ext uri="{FF2B5EF4-FFF2-40B4-BE49-F238E27FC236}">
                  <a16:creationId xmlns:a16="http://schemas.microsoft.com/office/drawing/2014/main" id="{2C3F9BC4-CA61-1545-AFCA-2998DE0A81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 44">
              <a:extLst>
                <a:ext uri="{FF2B5EF4-FFF2-40B4-BE49-F238E27FC236}">
                  <a16:creationId xmlns:a16="http://schemas.microsoft.com/office/drawing/2014/main" id="{6DF9667B-A221-FF48-BE03-0BCECE0271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Freeform 45">
              <a:extLst>
                <a:ext uri="{FF2B5EF4-FFF2-40B4-BE49-F238E27FC236}">
                  <a16:creationId xmlns:a16="http://schemas.microsoft.com/office/drawing/2014/main" id="{B043781C-7B99-5E41-ACB6-43554D9E34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 46">
              <a:extLst>
                <a:ext uri="{FF2B5EF4-FFF2-40B4-BE49-F238E27FC236}">
                  <a16:creationId xmlns:a16="http://schemas.microsoft.com/office/drawing/2014/main" id="{24D64776-7D03-D04E-9D4F-4913424D1A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 47">
              <a:extLst>
                <a:ext uri="{FF2B5EF4-FFF2-40B4-BE49-F238E27FC236}">
                  <a16:creationId xmlns:a16="http://schemas.microsoft.com/office/drawing/2014/main" id="{84D49EAC-E325-E74E-9875-A5B09696F6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 48">
              <a:extLst>
                <a:ext uri="{FF2B5EF4-FFF2-40B4-BE49-F238E27FC236}">
                  <a16:creationId xmlns:a16="http://schemas.microsoft.com/office/drawing/2014/main" id="{A82CBB5F-9CE4-9F41-828D-030FF74ABE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E2AC807-9FDE-674F-84BF-EC319D683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95882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C35A7B9-E8AC-6970-210B-6A0C90E57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10130224" cy="1268984"/>
          </a:xfrm>
        </p:spPr>
        <p:txBody>
          <a:bodyPr>
            <a:normAutofit/>
          </a:bodyPr>
          <a:lstStyle/>
          <a:p>
            <a:r>
              <a:rPr lang="en-US" dirty="0"/>
              <a:t>Applying routine activities theory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7A1F1F-E85E-275E-0726-71AABFCF57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160016"/>
            <a:ext cx="10130224" cy="3601212"/>
          </a:xfrm>
        </p:spPr>
        <p:txBody>
          <a:bodyPr>
            <a:normAutofit/>
          </a:bodyPr>
          <a:lstStyle/>
          <a:p>
            <a:r>
              <a:rPr lang="en-US" dirty="0"/>
              <a:t>Motivated offender</a:t>
            </a:r>
          </a:p>
          <a:p>
            <a:pPr lvl="1"/>
            <a:r>
              <a:rPr lang="en-US" dirty="0"/>
              <a:t>What would an investment scammer be motivated by?</a:t>
            </a:r>
          </a:p>
          <a:p>
            <a:pPr lvl="2"/>
            <a:r>
              <a:rPr lang="en-US" dirty="0"/>
              <a:t>The potential for a significant financial gain</a:t>
            </a:r>
          </a:p>
          <a:p>
            <a:pPr lvl="2"/>
            <a:r>
              <a:rPr lang="en-US" dirty="0"/>
              <a:t>Their knowledge and skills, like technical expertise and social engineering, can help them earn a profit unethically 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A30B600-877F-7746-B57D-25C3B476F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1" name="Freeform 43">
              <a:extLst>
                <a:ext uri="{FF2B5EF4-FFF2-40B4-BE49-F238E27FC236}">
                  <a16:creationId xmlns:a16="http://schemas.microsoft.com/office/drawing/2014/main" id="{2C3F9BC4-CA61-1545-AFCA-2998DE0A81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 44">
              <a:extLst>
                <a:ext uri="{FF2B5EF4-FFF2-40B4-BE49-F238E27FC236}">
                  <a16:creationId xmlns:a16="http://schemas.microsoft.com/office/drawing/2014/main" id="{6DF9667B-A221-FF48-BE03-0BCECE0271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Freeform 45">
              <a:extLst>
                <a:ext uri="{FF2B5EF4-FFF2-40B4-BE49-F238E27FC236}">
                  <a16:creationId xmlns:a16="http://schemas.microsoft.com/office/drawing/2014/main" id="{B043781C-7B99-5E41-ACB6-43554D9E34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 46">
              <a:extLst>
                <a:ext uri="{FF2B5EF4-FFF2-40B4-BE49-F238E27FC236}">
                  <a16:creationId xmlns:a16="http://schemas.microsoft.com/office/drawing/2014/main" id="{24D64776-7D03-D04E-9D4F-4913424D1A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 47">
              <a:extLst>
                <a:ext uri="{FF2B5EF4-FFF2-40B4-BE49-F238E27FC236}">
                  <a16:creationId xmlns:a16="http://schemas.microsoft.com/office/drawing/2014/main" id="{84D49EAC-E325-E74E-9875-A5B09696F6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 48">
              <a:extLst>
                <a:ext uri="{FF2B5EF4-FFF2-40B4-BE49-F238E27FC236}">
                  <a16:creationId xmlns:a16="http://schemas.microsoft.com/office/drawing/2014/main" id="{A82CBB5F-9CE4-9F41-828D-030FF74ABE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E2AC807-9FDE-674F-84BF-EC319D683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67934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996B17-9C08-E429-A119-6F73C2790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10130224" cy="1268984"/>
          </a:xfrm>
        </p:spPr>
        <p:txBody>
          <a:bodyPr>
            <a:normAutofit/>
          </a:bodyPr>
          <a:lstStyle/>
          <a:p>
            <a:r>
              <a:rPr lang="en-US" dirty="0"/>
              <a:t>Applying routine activities theory cont.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11FDA7-4BDB-958E-7AC4-4CB714F88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160016"/>
            <a:ext cx="10130224" cy="3601212"/>
          </a:xfrm>
        </p:spPr>
        <p:txBody>
          <a:bodyPr>
            <a:normAutofit/>
          </a:bodyPr>
          <a:lstStyle/>
          <a:p>
            <a:r>
              <a:rPr lang="en-US" dirty="0"/>
              <a:t>Suitable target</a:t>
            </a:r>
          </a:p>
          <a:p>
            <a:pPr lvl="1"/>
            <a:r>
              <a:rPr lang="en-US" dirty="0"/>
              <a:t>Who would be a suitable target for an investment scam?</a:t>
            </a:r>
          </a:p>
          <a:p>
            <a:pPr lvl="2"/>
            <a:r>
              <a:rPr lang="en-US" dirty="0"/>
              <a:t>Someone with a large amount of money and an interest in cryptocurrency investments</a:t>
            </a:r>
          </a:p>
          <a:p>
            <a:pPr lvl="2"/>
            <a:r>
              <a:rPr lang="en-US" dirty="0"/>
              <a:t>Someone who is not financially savvy or naive to investment scams </a:t>
            </a:r>
          </a:p>
          <a:p>
            <a:pPr lvl="2"/>
            <a:r>
              <a:rPr lang="en-US" dirty="0"/>
              <a:t>Someone who is actively online is more vulnerable to investment scams 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A30B600-877F-7746-B57D-25C3B476F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1" name="Freeform 43">
              <a:extLst>
                <a:ext uri="{FF2B5EF4-FFF2-40B4-BE49-F238E27FC236}">
                  <a16:creationId xmlns:a16="http://schemas.microsoft.com/office/drawing/2014/main" id="{2C3F9BC4-CA61-1545-AFCA-2998DE0A81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 44">
              <a:extLst>
                <a:ext uri="{FF2B5EF4-FFF2-40B4-BE49-F238E27FC236}">
                  <a16:creationId xmlns:a16="http://schemas.microsoft.com/office/drawing/2014/main" id="{6DF9667B-A221-FF48-BE03-0BCECE0271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Freeform 45">
              <a:extLst>
                <a:ext uri="{FF2B5EF4-FFF2-40B4-BE49-F238E27FC236}">
                  <a16:creationId xmlns:a16="http://schemas.microsoft.com/office/drawing/2014/main" id="{B043781C-7B99-5E41-ACB6-43554D9E34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 46">
              <a:extLst>
                <a:ext uri="{FF2B5EF4-FFF2-40B4-BE49-F238E27FC236}">
                  <a16:creationId xmlns:a16="http://schemas.microsoft.com/office/drawing/2014/main" id="{24D64776-7D03-D04E-9D4F-4913424D1A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 47">
              <a:extLst>
                <a:ext uri="{FF2B5EF4-FFF2-40B4-BE49-F238E27FC236}">
                  <a16:creationId xmlns:a16="http://schemas.microsoft.com/office/drawing/2014/main" id="{84D49EAC-E325-E74E-9875-A5B09696F6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 48">
              <a:extLst>
                <a:ext uri="{FF2B5EF4-FFF2-40B4-BE49-F238E27FC236}">
                  <a16:creationId xmlns:a16="http://schemas.microsoft.com/office/drawing/2014/main" id="{A82CBB5F-9CE4-9F41-828D-030FF74ABE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E2AC807-9FDE-674F-84BF-EC319D683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923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3DC527-250A-60B7-BA45-20BF55450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10130224" cy="1268984"/>
          </a:xfrm>
        </p:spPr>
        <p:txBody>
          <a:bodyPr>
            <a:normAutofit/>
          </a:bodyPr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D35D9E-E0BB-8EDA-000D-3B4FC15B4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160016"/>
            <a:ext cx="10130224" cy="3601212"/>
          </a:xfrm>
        </p:spPr>
        <p:txBody>
          <a:bodyPr>
            <a:normAutofit/>
          </a:bodyPr>
          <a:lstStyle/>
          <a:p>
            <a:r>
              <a:rPr lang="en-US" dirty="0"/>
              <a:t>Internet Crime Complaint Center (IC3)</a:t>
            </a:r>
          </a:p>
          <a:p>
            <a:pPr lvl="1"/>
            <a:r>
              <a:rPr lang="en-US" dirty="0"/>
              <a:t>Partnership between the Federal Bureau of Investigation (FBI) and National White Collar Crime Center (NWCC)</a:t>
            </a:r>
          </a:p>
          <a:p>
            <a:pPr lvl="1"/>
            <a:r>
              <a:rPr lang="en-US" dirty="0"/>
              <a:t>It is a centralized reporting system for internet-related crimes</a:t>
            </a:r>
          </a:p>
          <a:p>
            <a:pPr lvl="2"/>
            <a:r>
              <a:rPr lang="en-US" dirty="0"/>
              <a:t>Includes cryptocurrency crimes, scams, </a:t>
            </a:r>
            <a:r>
              <a:rPr lang="en-US" dirty="0" err="1"/>
              <a:t>etc</a:t>
            </a:r>
            <a:endParaRPr lang="en-US" dirty="0"/>
          </a:p>
          <a:p>
            <a:pPr lvl="1"/>
            <a:r>
              <a:rPr lang="en-US" dirty="0"/>
              <a:t>Using data collecting by the IC3, it can identify emerging trends, develop investigative strategies, and assist law enforcement in combating cybercrime. </a:t>
            </a:r>
          </a:p>
          <a:p>
            <a:pPr lvl="1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A30B600-877F-7746-B57D-25C3B476F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1" name="Freeform 43">
              <a:extLst>
                <a:ext uri="{FF2B5EF4-FFF2-40B4-BE49-F238E27FC236}">
                  <a16:creationId xmlns:a16="http://schemas.microsoft.com/office/drawing/2014/main" id="{2C3F9BC4-CA61-1545-AFCA-2998DE0A81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 44">
              <a:extLst>
                <a:ext uri="{FF2B5EF4-FFF2-40B4-BE49-F238E27FC236}">
                  <a16:creationId xmlns:a16="http://schemas.microsoft.com/office/drawing/2014/main" id="{6DF9667B-A221-FF48-BE03-0BCECE0271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Freeform 45">
              <a:extLst>
                <a:ext uri="{FF2B5EF4-FFF2-40B4-BE49-F238E27FC236}">
                  <a16:creationId xmlns:a16="http://schemas.microsoft.com/office/drawing/2014/main" id="{B043781C-7B99-5E41-ACB6-43554D9E34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 46">
              <a:extLst>
                <a:ext uri="{FF2B5EF4-FFF2-40B4-BE49-F238E27FC236}">
                  <a16:creationId xmlns:a16="http://schemas.microsoft.com/office/drawing/2014/main" id="{24D64776-7D03-D04E-9D4F-4913424D1A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 47">
              <a:extLst>
                <a:ext uri="{FF2B5EF4-FFF2-40B4-BE49-F238E27FC236}">
                  <a16:creationId xmlns:a16="http://schemas.microsoft.com/office/drawing/2014/main" id="{84D49EAC-E325-E74E-9875-A5B09696F6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 48">
              <a:extLst>
                <a:ext uri="{FF2B5EF4-FFF2-40B4-BE49-F238E27FC236}">
                  <a16:creationId xmlns:a16="http://schemas.microsoft.com/office/drawing/2014/main" id="{A82CBB5F-9CE4-9F41-828D-030FF74ABE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E2AC807-9FDE-674F-84BF-EC319D683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77575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645690-F0A4-165D-847A-5E8E5EC04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10130224" cy="1268984"/>
          </a:xfrm>
        </p:spPr>
        <p:txBody>
          <a:bodyPr>
            <a:normAutofit/>
          </a:bodyPr>
          <a:lstStyle/>
          <a:p>
            <a:r>
              <a:rPr lang="en-US" dirty="0"/>
              <a:t>Applying routine activities theory cont.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DFF702-2BE3-D7BE-6D9C-7BC1908CA6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160016"/>
            <a:ext cx="10130224" cy="3601212"/>
          </a:xfrm>
        </p:spPr>
        <p:txBody>
          <a:bodyPr>
            <a:normAutofit/>
          </a:bodyPr>
          <a:lstStyle/>
          <a:p>
            <a:r>
              <a:rPr lang="en-US" dirty="0"/>
              <a:t>Absence of capable guardians</a:t>
            </a:r>
          </a:p>
          <a:p>
            <a:pPr lvl="1"/>
            <a:r>
              <a:rPr lang="en-US" dirty="0"/>
              <a:t>What guardians or protections are absent to protect victims?</a:t>
            </a:r>
          </a:p>
          <a:p>
            <a:pPr lvl="2"/>
            <a:r>
              <a:rPr lang="en-US" dirty="0"/>
              <a:t>Weak regulatory frameworks</a:t>
            </a:r>
          </a:p>
          <a:p>
            <a:pPr lvl="2"/>
            <a:r>
              <a:rPr lang="en-US" dirty="0"/>
              <a:t>Limited consumer protection</a:t>
            </a:r>
          </a:p>
          <a:p>
            <a:pPr lvl="2"/>
            <a:r>
              <a:rPr lang="en-US" dirty="0"/>
              <a:t>A lack of digital literacy  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A30B600-877F-7746-B57D-25C3B476F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1" name="Freeform 43">
              <a:extLst>
                <a:ext uri="{FF2B5EF4-FFF2-40B4-BE49-F238E27FC236}">
                  <a16:creationId xmlns:a16="http://schemas.microsoft.com/office/drawing/2014/main" id="{2C3F9BC4-CA61-1545-AFCA-2998DE0A81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 44">
              <a:extLst>
                <a:ext uri="{FF2B5EF4-FFF2-40B4-BE49-F238E27FC236}">
                  <a16:creationId xmlns:a16="http://schemas.microsoft.com/office/drawing/2014/main" id="{6DF9667B-A221-FF48-BE03-0BCECE0271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Freeform 45">
              <a:extLst>
                <a:ext uri="{FF2B5EF4-FFF2-40B4-BE49-F238E27FC236}">
                  <a16:creationId xmlns:a16="http://schemas.microsoft.com/office/drawing/2014/main" id="{B043781C-7B99-5E41-ACB6-43554D9E34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 46">
              <a:extLst>
                <a:ext uri="{FF2B5EF4-FFF2-40B4-BE49-F238E27FC236}">
                  <a16:creationId xmlns:a16="http://schemas.microsoft.com/office/drawing/2014/main" id="{24D64776-7D03-D04E-9D4F-4913424D1A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 47">
              <a:extLst>
                <a:ext uri="{FF2B5EF4-FFF2-40B4-BE49-F238E27FC236}">
                  <a16:creationId xmlns:a16="http://schemas.microsoft.com/office/drawing/2014/main" id="{84D49EAC-E325-E74E-9875-A5B09696F6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 48">
              <a:extLst>
                <a:ext uri="{FF2B5EF4-FFF2-40B4-BE49-F238E27FC236}">
                  <a16:creationId xmlns:a16="http://schemas.microsoft.com/office/drawing/2014/main" id="{A82CBB5F-9CE4-9F41-828D-030FF74ABE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E2AC807-9FDE-674F-84BF-EC319D683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52161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1E52FF-8396-9852-8781-DD829ACE3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89"/>
            <a:ext cx="10130224" cy="4990337"/>
          </a:xfrm>
        </p:spPr>
        <p:txBody>
          <a:bodyPr>
            <a:normAutofit/>
          </a:bodyPr>
          <a:lstStyle/>
          <a:p>
            <a:pPr algn="ctr"/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Thanks! 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A30B600-877F-7746-B57D-25C3B476F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1" name="Freeform 43">
              <a:extLst>
                <a:ext uri="{FF2B5EF4-FFF2-40B4-BE49-F238E27FC236}">
                  <a16:creationId xmlns:a16="http://schemas.microsoft.com/office/drawing/2014/main" id="{2C3F9BC4-CA61-1545-AFCA-2998DE0A81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 44">
              <a:extLst>
                <a:ext uri="{FF2B5EF4-FFF2-40B4-BE49-F238E27FC236}">
                  <a16:creationId xmlns:a16="http://schemas.microsoft.com/office/drawing/2014/main" id="{6DF9667B-A221-FF48-BE03-0BCECE0271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Freeform 45">
              <a:extLst>
                <a:ext uri="{FF2B5EF4-FFF2-40B4-BE49-F238E27FC236}">
                  <a16:creationId xmlns:a16="http://schemas.microsoft.com/office/drawing/2014/main" id="{B043781C-7B99-5E41-ACB6-43554D9E34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 46">
              <a:extLst>
                <a:ext uri="{FF2B5EF4-FFF2-40B4-BE49-F238E27FC236}">
                  <a16:creationId xmlns:a16="http://schemas.microsoft.com/office/drawing/2014/main" id="{24D64776-7D03-D04E-9D4F-4913424D1A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 47">
              <a:extLst>
                <a:ext uri="{FF2B5EF4-FFF2-40B4-BE49-F238E27FC236}">
                  <a16:creationId xmlns:a16="http://schemas.microsoft.com/office/drawing/2014/main" id="{84D49EAC-E325-E74E-9875-A5B09696F6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 48">
              <a:extLst>
                <a:ext uri="{FF2B5EF4-FFF2-40B4-BE49-F238E27FC236}">
                  <a16:creationId xmlns:a16="http://schemas.microsoft.com/office/drawing/2014/main" id="{A82CBB5F-9CE4-9F41-828D-030FF74ABE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E2AC807-9FDE-674F-84BF-EC319D683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65208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27CB6A-4966-FCFC-8964-EFC682EE0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9198761" cy="1268984"/>
          </a:xfrm>
        </p:spPr>
        <p:txBody>
          <a:bodyPr>
            <a:normAutofit/>
          </a:bodyPr>
          <a:lstStyle/>
          <a:p>
            <a:r>
              <a:rPr lang="en-US" dirty="0"/>
              <a:t>Citations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A0830F-6E23-F969-A8AB-5C417D0DE9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160016"/>
            <a:ext cx="9198761" cy="3601212"/>
          </a:xfrm>
        </p:spPr>
        <p:txBody>
          <a:bodyPr>
            <a:normAutofit/>
          </a:bodyPr>
          <a:lstStyle/>
          <a:p>
            <a:r>
              <a:rPr lang="en-US" dirty="0"/>
              <a:t>1. </a:t>
            </a:r>
            <a:r>
              <a:rPr lang="en-US" dirty="0">
                <a:effectLst/>
              </a:rPr>
              <a:t>“2023 Cryptocurrency Fraud Report.” </a:t>
            </a:r>
            <a:r>
              <a:rPr lang="en-US" i="1" dirty="0">
                <a:effectLst/>
              </a:rPr>
              <a:t>IC3</a:t>
            </a:r>
            <a:r>
              <a:rPr lang="en-US" dirty="0">
                <a:effectLst/>
              </a:rPr>
              <a:t>, Internet Crime Complaint Center, 2023, www.ic3.gov/</a:t>
            </a:r>
            <a:r>
              <a:rPr lang="en-US" dirty="0" err="1">
                <a:effectLst/>
              </a:rPr>
              <a:t>AnnualReport</a:t>
            </a:r>
            <a:r>
              <a:rPr lang="en-US" dirty="0">
                <a:effectLst/>
              </a:rPr>
              <a:t>/Reports/2023_IC3CryptocurrencyReport.pdf. </a:t>
            </a:r>
          </a:p>
          <a:p>
            <a:r>
              <a:rPr lang="en-US" dirty="0">
                <a:effectLst/>
              </a:rPr>
              <a:t>2. Graham, Roderick  S, and ’Shawn  K Smith . “Cybercrime and Digital Deviance: Roderick S. Graham, ’Shawn K. Smith.” </a:t>
            </a:r>
            <a:r>
              <a:rPr lang="en-US" i="1" dirty="0">
                <a:effectLst/>
              </a:rPr>
              <a:t>Taylor &amp; Francis</a:t>
            </a:r>
            <a:r>
              <a:rPr lang="en-US" dirty="0">
                <a:effectLst/>
              </a:rPr>
              <a:t>, Taylor &amp; Francis, 30 Apr. 2024, </a:t>
            </a:r>
            <a:r>
              <a:rPr lang="en-US" dirty="0" err="1">
                <a:effectLst/>
              </a:rPr>
              <a:t>www.taylorfrancis.com</a:t>
            </a:r>
            <a:r>
              <a:rPr lang="en-US" dirty="0">
                <a:effectLst/>
              </a:rPr>
              <a:t>/books/mono/10.4324/9781003283256/cybercrime-digital-deviance-</a:t>
            </a:r>
            <a:r>
              <a:rPr lang="en-US" dirty="0" err="1">
                <a:effectLst/>
              </a:rPr>
              <a:t>roderick</a:t>
            </a:r>
            <a:r>
              <a:rPr lang="en-US" dirty="0">
                <a:effectLst/>
              </a:rPr>
              <a:t>-graham-</a:t>
            </a:r>
            <a:r>
              <a:rPr lang="en-US" dirty="0" err="1">
                <a:effectLst/>
              </a:rPr>
              <a:t>shawn</a:t>
            </a:r>
            <a:r>
              <a:rPr lang="en-US" dirty="0">
                <a:effectLst/>
              </a:rPr>
              <a:t>-smith. </a:t>
            </a:r>
          </a:p>
          <a:p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A7C2670-8081-9C42-82A1-23BBFAEAA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919876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5BEF7CB-BB00-3345-8542-8F0FAFE1C4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E633967-4EB4-9A43-9984-7E0C7DCE8F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 24">
              <a:extLst>
                <a:ext uri="{FF2B5EF4-FFF2-40B4-BE49-F238E27FC236}">
                  <a16:creationId xmlns:a16="http://schemas.microsoft.com/office/drawing/2014/main" id="{80BB32CE-B79D-9449-AEBB-EC9F56A9A8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 25">
              <a:extLst>
                <a:ext uri="{FF2B5EF4-FFF2-40B4-BE49-F238E27FC236}">
                  <a16:creationId xmlns:a16="http://schemas.microsoft.com/office/drawing/2014/main" id="{AFE8EC8C-9217-6E47-ACFA-7B2148F1BF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 26">
              <a:extLst>
                <a:ext uri="{FF2B5EF4-FFF2-40B4-BE49-F238E27FC236}">
                  <a16:creationId xmlns:a16="http://schemas.microsoft.com/office/drawing/2014/main" id="{8BEA612E-5CC4-DA4D-8A68-0598644399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 27">
              <a:extLst>
                <a:ext uri="{FF2B5EF4-FFF2-40B4-BE49-F238E27FC236}">
                  <a16:creationId xmlns:a16="http://schemas.microsoft.com/office/drawing/2014/main" id="{59DC8CDB-7B92-E848-AA26-43105184E7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28">
              <a:extLst>
                <a:ext uri="{FF2B5EF4-FFF2-40B4-BE49-F238E27FC236}">
                  <a16:creationId xmlns:a16="http://schemas.microsoft.com/office/drawing/2014/main" id="{876EC8B8-C9EB-A84A-858B-ADF81A5B76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29">
              <a:extLst>
                <a:ext uri="{FF2B5EF4-FFF2-40B4-BE49-F238E27FC236}">
                  <a16:creationId xmlns:a16="http://schemas.microsoft.com/office/drawing/2014/main" id="{078C5DEE-08C1-D546-BF9B-933B8419E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08712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43750E-50A7-369C-EDBB-16C5430E1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9198761" cy="1268984"/>
          </a:xfrm>
        </p:spPr>
        <p:txBody>
          <a:bodyPr>
            <a:normAutofit/>
          </a:bodyPr>
          <a:lstStyle/>
          <a:p>
            <a:r>
              <a:rPr lang="en-US" dirty="0"/>
              <a:t>Overview cont.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F34CE5-D6CF-2EDA-FABE-4731000F65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160016"/>
            <a:ext cx="9198761" cy="3601212"/>
          </a:xfrm>
        </p:spPr>
        <p:txBody>
          <a:bodyPr>
            <a:normAutofit fontScale="92500"/>
          </a:bodyPr>
          <a:lstStyle/>
          <a:p>
            <a:r>
              <a:rPr lang="en-US" dirty="0"/>
              <a:t>FBI Cryptocurrency Fraud Report 2023</a:t>
            </a:r>
          </a:p>
          <a:p>
            <a:pPr lvl="1"/>
            <a:r>
              <a:rPr lang="en-US" dirty="0"/>
              <a:t>Highlights the significant increase in cryptocurrency-related fraud in 2023</a:t>
            </a:r>
          </a:p>
          <a:p>
            <a:pPr lvl="1"/>
            <a:r>
              <a:rPr lang="en-US" dirty="0"/>
              <a:t>Substantial losses, from multiple states and countries, reported </a:t>
            </a:r>
          </a:p>
          <a:p>
            <a:pPr lvl="1"/>
            <a:r>
              <a:rPr lang="en-US" dirty="0"/>
              <a:t>Key insights:</a:t>
            </a:r>
          </a:p>
          <a:p>
            <a:pPr lvl="2"/>
            <a:r>
              <a:rPr lang="en-US" dirty="0"/>
              <a:t>The rise of cryptocurrency fraud </a:t>
            </a:r>
          </a:p>
          <a:p>
            <a:pPr lvl="2"/>
            <a:r>
              <a:rPr lang="en-US" dirty="0"/>
              <a:t>Scamming techniques</a:t>
            </a:r>
          </a:p>
          <a:p>
            <a:pPr lvl="2"/>
            <a:r>
              <a:rPr lang="en-US" dirty="0"/>
              <a:t>Role of cryptocurrency kiosks</a:t>
            </a:r>
          </a:p>
          <a:p>
            <a:pPr lvl="2"/>
            <a:r>
              <a:rPr lang="en-US" dirty="0"/>
              <a:t>The threat of recovery scams </a:t>
            </a:r>
          </a:p>
          <a:p>
            <a:pPr lvl="2"/>
            <a:r>
              <a:rPr lang="en-US" dirty="0"/>
              <a:t>The FBI’s response to cryptocurrency-related crime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A7C2670-8081-9C42-82A1-23BBFAEAA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919876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5BEF7CB-BB00-3345-8542-8F0FAFE1C4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E633967-4EB4-9A43-9984-7E0C7DCE8F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 24">
              <a:extLst>
                <a:ext uri="{FF2B5EF4-FFF2-40B4-BE49-F238E27FC236}">
                  <a16:creationId xmlns:a16="http://schemas.microsoft.com/office/drawing/2014/main" id="{80BB32CE-B79D-9449-AEBB-EC9F56A9A8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 25">
              <a:extLst>
                <a:ext uri="{FF2B5EF4-FFF2-40B4-BE49-F238E27FC236}">
                  <a16:creationId xmlns:a16="http://schemas.microsoft.com/office/drawing/2014/main" id="{AFE8EC8C-9217-6E47-ACFA-7B2148F1BF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 26">
              <a:extLst>
                <a:ext uri="{FF2B5EF4-FFF2-40B4-BE49-F238E27FC236}">
                  <a16:creationId xmlns:a16="http://schemas.microsoft.com/office/drawing/2014/main" id="{8BEA612E-5CC4-DA4D-8A68-0598644399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 27">
              <a:extLst>
                <a:ext uri="{FF2B5EF4-FFF2-40B4-BE49-F238E27FC236}">
                  <a16:creationId xmlns:a16="http://schemas.microsoft.com/office/drawing/2014/main" id="{59DC8CDB-7B92-E848-AA26-43105184E7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28">
              <a:extLst>
                <a:ext uri="{FF2B5EF4-FFF2-40B4-BE49-F238E27FC236}">
                  <a16:creationId xmlns:a16="http://schemas.microsoft.com/office/drawing/2014/main" id="{876EC8B8-C9EB-A84A-858B-ADF81A5B76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29">
              <a:extLst>
                <a:ext uri="{FF2B5EF4-FFF2-40B4-BE49-F238E27FC236}">
                  <a16:creationId xmlns:a16="http://schemas.microsoft.com/office/drawing/2014/main" id="{078C5DEE-08C1-D546-BF9B-933B8419E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6970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1F4BD7-C66B-AF2E-1F23-A702E11F8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10130224" cy="1268984"/>
          </a:xfrm>
        </p:spPr>
        <p:txBody>
          <a:bodyPr>
            <a:normAutofit/>
          </a:bodyPr>
          <a:lstStyle/>
          <a:p>
            <a:r>
              <a:rPr lang="en-US" dirty="0"/>
              <a:t>Key insights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619670-FF76-41DF-1AE8-17DF67F370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160016"/>
            <a:ext cx="10130224" cy="3601212"/>
          </a:xfrm>
        </p:spPr>
        <p:txBody>
          <a:bodyPr>
            <a:normAutofit/>
          </a:bodyPr>
          <a:lstStyle/>
          <a:p>
            <a:r>
              <a:rPr lang="en-US" dirty="0"/>
              <a:t>As mentioned in the previous slide, some key insights from the report include:</a:t>
            </a:r>
          </a:p>
          <a:p>
            <a:pPr lvl="1"/>
            <a:r>
              <a:rPr lang="en-US" dirty="0"/>
              <a:t>The rise of cryptocurrency fraud </a:t>
            </a:r>
          </a:p>
          <a:p>
            <a:pPr lvl="1"/>
            <a:r>
              <a:rPr lang="en-US" dirty="0"/>
              <a:t>Scamming techniques</a:t>
            </a:r>
          </a:p>
          <a:p>
            <a:pPr lvl="1"/>
            <a:r>
              <a:rPr lang="en-US" dirty="0"/>
              <a:t>Role of cryptocurrency kiosks</a:t>
            </a:r>
          </a:p>
          <a:p>
            <a:pPr lvl="1"/>
            <a:r>
              <a:rPr lang="en-US" dirty="0"/>
              <a:t>The threat of recovery scams </a:t>
            </a:r>
          </a:p>
          <a:p>
            <a:pPr lvl="1"/>
            <a:r>
              <a:rPr lang="en-US" dirty="0"/>
              <a:t>The FBI’s response to cryptocurrency-related crime</a:t>
            </a:r>
          </a:p>
          <a:p>
            <a:r>
              <a:rPr lang="en-US" dirty="0"/>
              <a:t>Let’s dive into these insights!</a:t>
            </a:r>
          </a:p>
          <a:p>
            <a:pPr lvl="1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A30B600-877F-7746-B57D-25C3B476F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1" name="Freeform 43">
              <a:extLst>
                <a:ext uri="{FF2B5EF4-FFF2-40B4-BE49-F238E27FC236}">
                  <a16:creationId xmlns:a16="http://schemas.microsoft.com/office/drawing/2014/main" id="{2C3F9BC4-CA61-1545-AFCA-2998DE0A81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 44">
              <a:extLst>
                <a:ext uri="{FF2B5EF4-FFF2-40B4-BE49-F238E27FC236}">
                  <a16:creationId xmlns:a16="http://schemas.microsoft.com/office/drawing/2014/main" id="{6DF9667B-A221-FF48-BE03-0BCECE0271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Freeform 45">
              <a:extLst>
                <a:ext uri="{FF2B5EF4-FFF2-40B4-BE49-F238E27FC236}">
                  <a16:creationId xmlns:a16="http://schemas.microsoft.com/office/drawing/2014/main" id="{B043781C-7B99-5E41-ACB6-43554D9E34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 46">
              <a:extLst>
                <a:ext uri="{FF2B5EF4-FFF2-40B4-BE49-F238E27FC236}">
                  <a16:creationId xmlns:a16="http://schemas.microsoft.com/office/drawing/2014/main" id="{24D64776-7D03-D04E-9D4F-4913424D1A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 47">
              <a:extLst>
                <a:ext uri="{FF2B5EF4-FFF2-40B4-BE49-F238E27FC236}">
                  <a16:creationId xmlns:a16="http://schemas.microsoft.com/office/drawing/2014/main" id="{84D49EAC-E325-E74E-9875-A5B09696F6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 48">
              <a:extLst>
                <a:ext uri="{FF2B5EF4-FFF2-40B4-BE49-F238E27FC236}">
                  <a16:creationId xmlns:a16="http://schemas.microsoft.com/office/drawing/2014/main" id="{A82CBB5F-9CE4-9F41-828D-030FF74ABE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E2AC807-9FDE-674F-84BF-EC319D683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7885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E0F366-EC11-6D5F-BA96-4DCAD7C31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1" y="770890"/>
            <a:ext cx="4133559" cy="12689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Key insights cont. 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33120C-B795-28AE-89BA-36B1BA2659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1" y="2160016"/>
            <a:ext cx="4133559" cy="360121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rise of cryptocurrency fraud </a:t>
            </a:r>
          </a:p>
          <a:p>
            <a:pPr lvl="1"/>
            <a:r>
              <a:rPr lang="en-US" dirty="0"/>
              <a:t>The report acknowledges how cryptocurrency fraud has become an issue in recent years </a:t>
            </a:r>
          </a:p>
          <a:p>
            <a:pPr lvl="1"/>
            <a:r>
              <a:rPr lang="en-US" dirty="0"/>
              <a:t>This graph from the report highlights how the number of complaints AND the value in losses has increased </a:t>
            </a:r>
          </a:p>
        </p:txBody>
      </p:sp>
      <p:pic>
        <p:nvPicPr>
          <p:cNvPr id="5" name="Picture 4" descr="A graph with a line and a line&#10;&#10;Description automatically generated with medium confidence">
            <a:extLst>
              <a:ext uri="{FF2B5EF4-FFF2-40B4-BE49-F238E27FC236}">
                <a16:creationId xmlns:a16="http://schemas.microsoft.com/office/drawing/2014/main" id="{D1155E4B-08E9-BAEB-CC7A-4BB22EFBC8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6596" y="1053424"/>
            <a:ext cx="6430513" cy="4742501"/>
          </a:xfrm>
          <a:prstGeom prst="rect">
            <a:avLst/>
          </a:prstGeom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1B5E71B3-7269-894E-A00B-31D341365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4677439"/>
            <a:chOff x="10290315" y="0"/>
            <a:chExt cx="1901686" cy="4677439"/>
          </a:xfrm>
        </p:grpSpPr>
        <p:sp>
          <p:nvSpPr>
            <p:cNvPr id="26" name="Freeform 85">
              <a:extLst>
                <a:ext uri="{FF2B5EF4-FFF2-40B4-BE49-F238E27FC236}">
                  <a16:creationId xmlns:a16="http://schemas.microsoft.com/office/drawing/2014/main" id="{FFFA3A20-1539-CC4A-9BE1-7415FE5A98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7" name="Freeform 87">
              <a:extLst>
                <a:ext uri="{FF2B5EF4-FFF2-40B4-BE49-F238E27FC236}">
                  <a16:creationId xmlns:a16="http://schemas.microsoft.com/office/drawing/2014/main" id="{44EBCCFB-8EAB-2442-8E02-293F08D50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8" name="Freeform 89">
              <a:extLst>
                <a:ext uri="{FF2B5EF4-FFF2-40B4-BE49-F238E27FC236}">
                  <a16:creationId xmlns:a16="http://schemas.microsoft.com/office/drawing/2014/main" id="{AFD14830-CC36-D64E-8173-3980425632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9" name="Freeform 97">
              <a:extLst>
                <a:ext uri="{FF2B5EF4-FFF2-40B4-BE49-F238E27FC236}">
                  <a16:creationId xmlns:a16="http://schemas.microsoft.com/office/drawing/2014/main" id="{FAA40AB8-EB6E-A44D-B3CA-7D25B64F5A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A0A01F17-907D-3541-BBAF-A33828880D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413356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3471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8ED15A-1CF8-3901-B89D-CB743D29C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1" y="770890"/>
            <a:ext cx="4133559" cy="12689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Key insights cont. (rise of crypto fraud)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301FC-279B-6B55-A57F-423EFEE067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1" y="2160016"/>
            <a:ext cx="4133559" cy="3601212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Highlights the increasing number of scams targeting individuals and businesses. </a:t>
            </a:r>
          </a:p>
          <a:p>
            <a:pPr lvl="1"/>
            <a:r>
              <a:rPr lang="en-US" dirty="0"/>
              <a:t>For example, this graph from the report indicates the age range of individuals affected  </a:t>
            </a:r>
          </a:p>
        </p:txBody>
      </p:sp>
      <p:pic>
        <p:nvPicPr>
          <p:cNvPr id="5" name="Picture 4" descr="A screenshot of a graph&#10;&#10;Description automatically generated">
            <a:extLst>
              <a:ext uri="{FF2B5EF4-FFF2-40B4-BE49-F238E27FC236}">
                <a16:creationId xmlns:a16="http://schemas.microsoft.com/office/drawing/2014/main" id="{9C2BBBF3-CE1D-6878-6557-83E937AC6B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6596" y="2009962"/>
            <a:ext cx="6430513" cy="2829424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1B5E71B3-7269-894E-A00B-31D341365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4677439"/>
            <a:chOff x="10290315" y="0"/>
            <a:chExt cx="1901686" cy="4677439"/>
          </a:xfrm>
        </p:grpSpPr>
        <p:sp>
          <p:nvSpPr>
            <p:cNvPr id="13" name="Freeform 85">
              <a:extLst>
                <a:ext uri="{FF2B5EF4-FFF2-40B4-BE49-F238E27FC236}">
                  <a16:creationId xmlns:a16="http://schemas.microsoft.com/office/drawing/2014/main" id="{FFFA3A20-1539-CC4A-9BE1-7415FE5A98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 87">
              <a:extLst>
                <a:ext uri="{FF2B5EF4-FFF2-40B4-BE49-F238E27FC236}">
                  <a16:creationId xmlns:a16="http://schemas.microsoft.com/office/drawing/2014/main" id="{44EBCCFB-8EAB-2442-8E02-293F08D50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 89">
              <a:extLst>
                <a:ext uri="{FF2B5EF4-FFF2-40B4-BE49-F238E27FC236}">
                  <a16:creationId xmlns:a16="http://schemas.microsoft.com/office/drawing/2014/main" id="{AFD14830-CC36-D64E-8173-3980425632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 97">
              <a:extLst>
                <a:ext uri="{FF2B5EF4-FFF2-40B4-BE49-F238E27FC236}">
                  <a16:creationId xmlns:a16="http://schemas.microsoft.com/office/drawing/2014/main" id="{FAA40AB8-EB6E-A44D-B3CA-7D25B64F5A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0A01F17-907D-3541-BBAF-A33828880D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413356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54814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7980D2-7E05-10B1-0F48-5E24D11EE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10130224" cy="1268984"/>
          </a:xfrm>
        </p:spPr>
        <p:txBody>
          <a:bodyPr>
            <a:normAutofit fontScale="90000"/>
          </a:bodyPr>
          <a:lstStyle/>
          <a:p>
            <a:r>
              <a:rPr lang="en-US" dirty="0"/>
              <a:t>Key insights cont. (scamming techniques)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B0DEE6-2433-207C-72D3-CD712D3D9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160016"/>
            <a:ext cx="10130224" cy="3601212"/>
          </a:xfrm>
        </p:spPr>
        <p:txBody>
          <a:bodyPr>
            <a:normAutofit/>
          </a:bodyPr>
          <a:lstStyle/>
          <a:p>
            <a:r>
              <a:rPr lang="en-US" dirty="0"/>
              <a:t>The report highlights diverse scamming techniques</a:t>
            </a:r>
          </a:p>
          <a:p>
            <a:pPr lvl="1"/>
            <a:r>
              <a:rPr lang="en-US" dirty="0"/>
              <a:t>Social engineering</a:t>
            </a:r>
          </a:p>
          <a:p>
            <a:pPr lvl="2"/>
            <a:r>
              <a:rPr lang="en-US" dirty="0"/>
              <a:t>Building trust of victims and manipulating them into giving up personal information through social media, messaging apps, etc. </a:t>
            </a:r>
          </a:p>
          <a:p>
            <a:pPr lvl="1"/>
            <a:r>
              <a:rPr lang="en-US" dirty="0"/>
              <a:t>False promises (manipulation)</a:t>
            </a:r>
          </a:p>
          <a:p>
            <a:pPr lvl="2"/>
            <a:r>
              <a:rPr lang="en-US" dirty="0"/>
              <a:t>Crypto scammers will often offer suspiciously high returns on investments (too good to be true) </a:t>
            </a:r>
          </a:p>
          <a:p>
            <a:pPr lvl="2"/>
            <a:r>
              <a:rPr lang="en-US" dirty="0"/>
              <a:t>Get rich quick</a:t>
            </a:r>
          </a:p>
          <a:p>
            <a:pPr marL="914400" lvl="2" indent="0">
              <a:buNone/>
            </a:pPr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A30B600-877F-7746-B57D-25C3B476F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1" name="Freeform 43">
              <a:extLst>
                <a:ext uri="{FF2B5EF4-FFF2-40B4-BE49-F238E27FC236}">
                  <a16:creationId xmlns:a16="http://schemas.microsoft.com/office/drawing/2014/main" id="{2C3F9BC4-CA61-1545-AFCA-2998DE0A81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 44">
              <a:extLst>
                <a:ext uri="{FF2B5EF4-FFF2-40B4-BE49-F238E27FC236}">
                  <a16:creationId xmlns:a16="http://schemas.microsoft.com/office/drawing/2014/main" id="{6DF9667B-A221-FF48-BE03-0BCECE0271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Freeform 45">
              <a:extLst>
                <a:ext uri="{FF2B5EF4-FFF2-40B4-BE49-F238E27FC236}">
                  <a16:creationId xmlns:a16="http://schemas.microsoft.com/office/drawing/2014/main" id="{B043781C-7B99-5E41-ACB6-43554D9E34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 46">
              <a:extLst>
                <a:ext uri="{FF2B5EF4-FFF2-40B4-BE49-F238E27FC236}">
                  <a16:creationId xmlns:a16="http://schemas.microsoft.com/office/drawing/2014/main" id="{24D64776-7D03-D04E-9D4F-4913424D1A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 47">
              <a:extLst>
                <a:ext uri="{FF2B5EF4-FFF2-40B4-BE49-F238E27FC236}">
                  <a16:creationId xmlns:a16="http://schemas.microsoft.com/office/drawing/2014/main" id="{84D49EAC-E325-E74E-9875-A5B09696F6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 48">
              <a:extLst>
                <a:ext uri="{FF2B5EF4-FFF2-40B4-BE49-F238E27FC236}">
                  <a16:creationId xmlns:a16="http://schemas.microsoft.com/office/drawing/2014/main" id="{A82CBB5F-9CE4-9F41-828D-030FF74ABE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E2AC807-9FDE-674F-84BF-EC319D683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67655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3B52F0-B075-4679-30FB-288ABD348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9198761" cy="12689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Key insights cont. (scamming techniques)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7D1B5-5F0C-F3ED-2163-C09FAF07E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160016"/>
            <a:ext cx="9198761" cy="3601212"/>
          </a:xfrm>
        </p:spPr>
        <p:txBody>
          <a:bodyPr>
            <a:normAutofit/>
          </a:bodyPr>
          <a:lstStyle/>
          <a:p>
            <a:r>
              <a:rPr lang="en-US" dirty="0"/>
              <a:t>Phishing attacks</a:t>
            </a:r>
          </a:p>
          <a:p>
            <a:pPr lvl="1"/>
            <a:r>
              <a:rPr lang="en-US" dirty="0"/>
              <a:t>Sending fraudulent messages or emails with the intent of getting victims to reveal personal information</a:t>
            </a:r>
          </a:p>
          <a:p>
            <a:r>
              <a:rPr lang="en-US" dirty="0"/>
              <a:t>Ransomware attacks </a:t>
            </a:r>
          </a:p>
          <a:p>
            <a:pPr lvl="1"/>
            <a:r>
              <a:rPr lang="en-US" dirty="0"/>
              <a:t>Encrypting the data of victims, decryption is possible through payment in cryptocurrency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A7C2670-8081-9C42-82A1-23BBFAEAA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919876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5BEF7CB-BB00-3345-8542-8F0FAFE1C4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E633967-4EB4-9A43-9984-7E0C7DCE8F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 24">
              <a:extLst>
                <a:ext uri="{FF2B5EF4-FFF2-40B4-BE49-F238E27FC236}">
                  <a16:creationId xmlns:a16="http://schemas.microsoft.com/office/drawing/2014/main" id="{80BB32CE-B79D-9449-AEBB-EC9F56A9A8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 25">
              <a:extLst>
                <a:ext uri="{FF2B5EF4-FFF2-40B4-BE49-F238E27FC236}">
                  <a16:creationId xmlns:a16="http://schemas.microsoft.com/office/drawing/2014/main" id="{AFE8EC8C-9217-6E47-ACFA-7B2148F1BF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 26">
              <a:extLst>
                <a:ext uri="{FF2B5EF4-FFF2-40B4-BE49-F238E27FC236}">
                  <a16:creationId xmlns:a16="http://schemas.microsoft.com/office/drawing/2014/main" id="{8BEA612E-5CC4-DA4D-8A68-0598644399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 27">
              <a:extLst>
                <a:ext uri="{FF2B5EF4-FFF2-40B4-BE49-F238E27FC236}">
                  <a16:creationId xmlns:a16="http://schemas.microsoft.com/office/drawing/2014/main" id="{59DC8CDB-7B92-E848-AA26-43105184E7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28">
              <a:extLst>
                <a:ext uri="{FF2B5EF4-FFF2-40B4-BE49-F238E27FC236}">
                  <a16:creationId xmlns:a16="http://schemas.microsoft.com/office/drawing/2014/main" id="{876EC8B8-C9EB-A84A-858B-ADF81A5B76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29">
              <a:extLst>
                <a:ext uri="{FF2B5EF4-FFF2-40B4-BE49-F238E27FC236}">
                  <a16:creationId xmlns:a16="http://schemas.microsoft.com/office/drawing/2014/main" id="{078C5DEE-08C1-D546-BF9B-933B8419E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78963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CC77A6-D6FB-F022-893E-E51200C5C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1" y="770890"/>
            <a:ext cx="4133559" cy="12689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Key insights cont. (kiosks)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C6A8E9-A061-412D-FF15-251BF37205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1" y="2160016"/>
            <a:ext cx="4133559" cy="3601212"/>
          </a:xfrm>
        </p:spPr>
        <p:txBody>
          <a:bodyPr>
            <a:normAutofit/>
          </a:bodyPr>
          <a:lstStyle/>
          <a:p>
            <a:r>
              <a:rPr lang="en-US" dirty="0"/>
              <a:t>Cryptocurrency kiosks</a:t>
            </a:r>
          </a:p>
          <a:p>
            <a:pPr lvl="1"/>
            <a:r>
              <a:rPr lang="en-US" dirty="0"/>
              <a:t>Allows users to buy and sell various cryptocurrencies </a:t>
            </a:r>
          </a:p>
          <a:p>
            <a:pPr lvl="1"/>
            <a:r>
              <a:rPr lang="en-US" dirty="0"/>
              <a:t>These kiosks are exploited by cybercriminals </a:t>
            </a:r>
          </a:p>
          <a:p>
            <a:pPr lvl="2"/>
            <a:r>
              <a:rPr lang="en-US" dirty="0"/>
              <a:t>Offer anonymity, which makes it easier to launder money and evade law enforcement </a:t>
            </a:r>
          </a:p>
        </p:txBody>
      </p:sp>
      <p:pic>
        <p:nvPicPr>
          <p:cNvPr id="5" name="Picture 4" descr="A screenshot of a graph&#10;&#10;Description automatically generated">
            <a:extLst>
              <a:ext uri="{FF2B5EF4-FFF2-40B4-BE49-F238E27FC236}">
                <a16:creationId xmlns:a16="http://schemas.microsoft.com/office/drawing/2014/main" id="{7E14984E-7355-CF40-7AED-3815B83B4B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6596" y="1350835"/>
            <a:ext cx="6430513" cy="4147679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26" name="Group 25">
            <a:extLst>
              <a:ext uri="{FF2B5EF4-FFF2-40B4-BE49-F238E27FC236}">
                <a16:creationId xmlns:a16="http://schemas.microsoft.com/office/drawing/2014/main" id="{1B5E71B3-7269-894E-A00B-31D341365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4677439"/>
            <a:chOff x="10290315" y="0"/>
            <a:chExt cx="1901686" cy="4677439"/>
          </a:xfrm>
        </p:grpSpPr>
        <p:sp>
          <p:nvSpPr>
            <p:cNvPr id="27" name="Freeform 85">
              <a:extLst>
                <a:ext uri="{FF2B5EF4-FFF2-40B4-BE49-F238E27FC236}">
                  <a16:creationId xmlns:a16="http://schemas.microsoft.com/office/drawing/2014/main" id="{FFFA3A20-1539-CC4A-9BE1-7415FE5A98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8" name="Freeform 87">
              <a:extLst>
                <a:ext uri="{FF2B5EF4-FFF2-40B4-BE49-F238E27FC236}">
                  <a16:creationId xmlns:a16="http://schemas.microsoft.com/office/drawing/2014/main" id="{44EBCCFB-8EAB-2442-8E02-293F08D50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9" name="Freeform 89">
              <a:extLst>
                <a:ext uri="{FF2B5EF4-FFF2-40B4-BE49-F238E27FC236}">
                  <a16:creationId xmlns:a16="http://schemas.microsoft.com/office/drawing/2014/main" id="{AFD14830-CC36-D64E-8173-3980425632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97">
              <a:extLst>
                <a:ext uri="{FF2B5EF4-FFF2-40B4-BE49-F238E27FC236}">
                  <a16:creationId xmlns:a16="http://schemas.microsoft.com/office/drawing/2014/main" id="{FAA40AB8-EB6E-A44D-B3CA-7D25B64F5A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0A01F17-907D-3541-BBAF-A33828880D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413356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4244626"/>
      </p:ext>
    </p:extLst>
  </p:cSld>
  <p:clrMapOvr>
    <a:masterClrMapping/>
  </p:clrMapOvr>
</p:sld>
</file>

<file path=ppt/theme/theme1.xml><?xml version="1.0" encoding="utf-8"?>
<a:theme xmlns:a="http://schemas.openxmlformats.org/drawingml/2006/main" name="PunchcardVTI">
  <a:themeElements>
    <a:clrScheme name="AnalogousFromRegularSeed_2SEEDS">
      <a:dk1>
        <a:srgbClr val="000000"/>
      </a:dk1>
      <a:lt1>
        <a:srgbClr val="FFFFFF"/>
      </a:lt1>
      <a:dk2>
        <a:srgbClr val="3D2229"/>
      </a:dk2>
      <a:lt2>
        <a:srgbClr val="E2E5E8"/>
      </a:lt2>
      <a:accent1>
        <a:srgbClr val="D56A17"/>
      </a:accent1>
      <a:accent2>
        <a:srgbClr val="E72D29"/>
      </a:accent2>
      <a:accent3>
        <a:srgbClr val="B8A221"/>
      </a:accent3>
      <a:accent4>
        <a:srgbClr val="14B4A3"/>
      </a:accent4>
      <a:accent5>
        <a:srgbClr val="29ADE7"/>
      </a:accent5>
      <a:accent6>
        <a:srgbClr val="174CD5"/>
      </a:accent6>
      <a:hlink>
        <a:srgbClr val="3F87BF"/>
      </a:hlink>
      <a:folHlink>
        <a:srgbClr val="7F7F7F"/>
      </a:folHlink>
    </a:clrScheme>
    <a:fontScheme name="Punchcard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unchcardVTI" id="{C7262591-AF98-8F48-B56D-6342D2439B1A}" vid="{261D9F73-974A-B14E-9EAF-4871CCA60BB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Mesh</Template>
  <TotalTime>1667</TotalTime>
  <Words>1004</Words>
  <Application>Microsoft Macintosh PowerPoint</Application>
  <PresentationFormat>Widescreen</PresentationFormat>
  <Paragraphs>118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Avenir Next</vt:lpstr>
      <vt:lpstr>Neue Haas Grotesk Text Pro</vt:lpstr>
      <vt:lpstr>PunchcardVTI</vt:lpstr>
      <vt:lpstr>Why Cybercrime?</vt:lpstr>
      <vt:lpstr>Overview</vt:lpstr>
      <vt:lpstr>Overview cont. </vt:lpstr>
      <vt:lpstr>Key insights</vt:lpstr>
      <vt:lpstr>Key insights cont. </vt:lpstr>
      <vt:lpstr>Key insights cont. (rise of crypto fraud)</vt:lpstr>
      <vt:lpstr>Key insights cont. (scamming techniques)</vt:lpstr>
      <vt:lpstr>Key insights cont. (scamming techniques)</vt:lpstr>
      <vt:lpstr>Key insights cont. (kiosks)</vt:lpstr>
      <vt:lpstr>Key insights cont. (recovery scams)</vt:lpstr>
      <vt:lpstr>Key insights cont. (FBI response)</vt:lpstr>
      <vt:lpstr>Investment scams</vt:lpstr>
      <vt:lpstr>Investment scams cont. </vt:lpstr>
      <vt:lpstr>Investment scams cont. </vt:lpstr>
      <vt:lpstr>Investment scams cont. </vt:lpstr>
      <vt:lpstr>Investment scams cont. </vt:lpstr>
      <vt:lpstr>Routine Activities Theory </vt:lpstr>
      <vt:lpstr>Applying routine activities theory </vt:lpstr>
      <vt:lpstr>Applying routine activities theory cont. </vt:lpstr>
      <vt:lpstr>Applying routine activities theory cont. </vt:lpstr>
      <vt:lpstr>   Thanks! </vt:lpstr>
      <vt:lpstr>Citations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JUDY, CALEB R.</dc:creator>
  <cp:lastModifiedBy>JUDY, CALEB R.</cp:lastModifiedBy>
  <cp:revision>2</cp:revision>
  <dcterms:created xsi:type="dcterms:W3CDTF">2024-11-06T18:13:38Z</dcterms:created>
  <dcterms:modified xsi:type="dcterms:W3CDTF">2024-11-07T22:01:31Z</dcterms:modified>
</cp:coreProperties>
</file>